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51" r:id="rId3"/>
    <p:sldId id="353" r:id="rId4"/>
    <p:sldId id="352" r:id="rId5"/>
    <p:sldId id="354" r:id="rId6"/>
    <p:sldId id="271" r:id="rId7"/>
    <p:sldId id="258" r:id="rId8"/>
    <p:sldId id="273" r:id="rId9"/>
    <p:sldId id="350" r:id="rId10"/>
    <p:sldId id="355" r:id="rId11"/>
    <p:sldId id="259" r:id="rId12"/>
    <p:sldId id="277" r:id="rId13"/>
    <p:sldId id="299" r:id="rId14"/>
    <p:sldId id="294" r:id="rId15"/>
    <p:sldId id="276" r:id="rId16"/>
    <p:sldId id="297" r:id="rId17"/>
    <p:sldId id="301" r:id="rId18"/>
    <p:sldId id="303" r:id="rId19"/>
    <p:sldId id="298" r:id="rId20"/>
    <p:sldId id="346" r:id="rId21"/>
    <p:sldId id="295" r:id="rId22"/>
    <p:sldId id="278" r:id="rId23"/>
    <p:sldId id="300" r:id="rId24"/>
    <p:sldId id="296" r:id="rId25"/>
    <p:sldId id="304" r:id="rId26"/>
    <p:sldId id="302" r:id="rId27"/>
    <p:sldId id="306" r:id="rId28"/>
    <p:sldId id="305" r:id="rId29"/>
    <p:sldId id="307" r:id="rId30"/>
    <p:sldId id="262" r:id="rId31"/>
    <p:sldId id="279" r:id="rId32"/>
    <p:sldId id="356" r:id="rId33"/>
    <p:sldId id="311" r:id="rId34"/>
    <p:sldId id="308" r:id="rId35"/>
    <p:sldId id="280" r:id="rId36"/>
    <p:sldId id="358" r:id="rId37"/>
    <p:sldId id="312" r:id="rId38"/>
    <p:sldId id="318" r:id="rId39"/>
    <p:sldId id="347" r:id="rId40"/>
    <p:sldId id="344" r:id="rId41"/>
    <p:sldId id="314" r:id="rId42"/>
    <p:sldId id="343" r:id="rId43"/>
    <p:sldId id="310" r:id="rId44"/>
    <p:sldId id="315" r:id="rId45"/>
    <p:sldId id="324" r:id="rId46"/>
    <p:sldId id="357" r:id="rId47"/>
    <p:sldId id="316" r:id="rId48"/>
    <p:sldId id="359" r:id="rId49"/>
    <p:sldId id="326" r:id="rId50"/>
    <p:sldId id="319" r:id="rId51"/>
    <p:sldId id="321" r:id="rId52"/>
    <p:sldId id="323" r:id="rId53"/>
    <p:sldId id="370" r:id="rId54"/>
    <p:sldId id="328" r:id="rId55"/>
    <p:sldId id="320" r:id="rId56"/>
    <p:sldId id="317" r:id="rId57"/>
    <p:sldId id="361" r:id="rId58"/>
    <p:sldId id="290" r:id="rId59"/>
    <p:sldId id="362" r:id="rId60"/>
    <p:sldId id="363" r:id="rId61"/>
    <p:sldId id="281" r:id="rId62"/>
    <p:sldId id="331" r:id="rId63"/>
    <p:sldId id="330" r:id="rId64"/>
    <p:sldId id="329" r:id="rId65"/>
    <p:sldId id="292" r:id="rId66"/>
    <p:sldId id="282" r:id="rId67"/>
    <p:sldId id="332" r:id="rId68"/>
    <p:sldId id="333" r:id="rId69"/>
    <p:sldId id="364" r:id="rId70"/>
    <p:sldId id="335" r:id="rId71"/>
    <p:sldId id="338" r:id="rId72"/>
    <p:sldId id="365" r:id="rId73"/>
    <p:sldId id="334" r:id="rId74"/>
    <p:sldId id="337" r:id="rId75"/>
    <p:sldId id="336" r:id="rId76"/>
    <p:sldId id="283" r:id="rId77"/>
    <p:sldId id="284" r:id="rId78"/>
    <p:sldId id="285" r:id="rId79"/>
    <p:sldId id="286" r:id="rId80"/>
    <p:sldId id="287" r:id="rId81"/>
    <p:sldId id="341" r:id="rId82"/>
    <p:sldId id="340" r:id="rId83"/>
    <p:sldId id="265" r:id="rId84"/>
    <p:sldId id="342" r:id="rId85"/>
    <p:sldId id="288" r:id="rId86"/>
    <p:sldId id="289" r:id="rId87"/>
    <p:sldId id="345" r:id="rId88"/>
    <p:sldId id="291" r:id="rId89"/>
    <p:sldId id="349" r:id="rId90"/>
    <p:sldId id="368" r:id="rId91"/>
    <p:sldId id="293" r:id="rId92"/>
    <p:sldId id="367" r:id="rId93"/>
    <p:sldId id="366" r:id="rId94"/>
    <p:sldId id="267" r:id="rId95"/>
    <p:sldId id="268" r:id="rId96"/>
    <p:sldId id="327" r:id="rId9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257" autoAdjust="0"/>
  </p:normalViewPr>
  <p:slideViewPr>
    <p:cSldViewPr snapToGrid="0">
      <p:cViewPr varScale="1">
        <p:scale>
          <a:sx n="110" d="100"/>
          <a:sy n="110" d="100"/>
        </p:scale>
        <p:origin x="16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1A18-1D22-4350-BA45-D8C34C74050A}" type="datetimeFigureOut">
              <a:rPr lang="gl-ES" smtClean="0"/>
              <a:t>02/04/2026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D735B-E1FD-4413-AA8D-F993F86C01A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200500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1A18-1D22-4350-BA45-D8C34C74050A}" type="datetimeFigureOut">
              <a:rPr lang="gl-ES" smtClean="0"/>
              <a:t>02/04/2026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D735B-E1FD-4413-AA8D-F993F86C01A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875640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1A18-1D22-4350-BA45-D8C34C74050A}" type="datetimeFigureOut">
              <a:rPr lang="gl-ES" smtClean="0"/>
              <a:t>02/04/2026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D735B-E1FD-4413-AA8D-F993F86C01A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663357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1A18-1D22-4350-BA45-D8C34C74050A}" type="datetimeFigureOut">
              <a:rPr lang="gl-ES" smtClean="0"/>
              <a:t>02/04/2026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D735B-E1FD-4413-AA8D-F993F86C01A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806301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1A18-1D22-4350-BA45-D8C34C74050A}" type="datetimeFigureOut">
              <a:rPr lang="gl-ES" smtClean="0"/>
              <a:t>02/04/2026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D735B-E1FD-4413-AA8D-F993F86C01A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017529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1A18-1D22-4350-BA45-D8C34C74050A}" type="datetimeFigureOut">
              <a:rPr lang="gl-ES" smtClean="0"/>
              <a:t>02/04/2026</a:t>
            </a:fld>
            <a:endParaRPr lang="gl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D735B-E1FD-4413-AA8D-F993F86C01A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83254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1A18-1D22-4350-BA45-D8C34C74050A}" type="datetimeFigureOut">
              <a:rPr lang="gl-ES" smtClean="0"/>
              <a:t>02/04/2026</a:t>
            </a:fld>
            <a:endParaRPr lang="gl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D735B-E1FD-4413-AA8D-F993F86C01A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94181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1A18-1D22-4350-BA45-D8C34C74050A}" type="datetimeFigureOut">
              <a:rPr lang="gl-ES" smtClean="0"/>
              <a:t>02/04/2026</a:t>
            </a:fld>
            <a:endParaRPr lang="gl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D735B-E1FD-4413-AA8D-F993F86C01A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439279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1A18-1D22-4350-BA45-D8C34C74050A}" type="datetimeFigureOut">
              <a:rPr lang="gl-ES" smtClean="0"/>
              <a:t>02/04/2026</a:t>
            </a:fld>
            <a:endParaRPr lang="gl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D735B-E1FD-4413-AA8D-F993F86C01A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019102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1A18-1D22-4350-BA45-D8C34C74050A}" type="datetimeFigureOut">
              <a:rPr lang="gl-ES" smtClean="0"/>
              <a:t>02/04/2026</a:t>
            </a:fld>
            <a:endParaRPr lang="gl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D735B-E1FD-4413-AA8D-F993F86C01A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825800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1A18-1D22-4350-BA45-D8C34C74050A}" type="datetimeFigureOut">
              <a:rPr lang="gl-ES" smtClean="0"/>
              <a:t>02/04/2026</a:t>
            </a:fld>
            <a:endParaRPr lang="gl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D735B-E1FD-4413-AA8D-F993F86C01A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238192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41A18-1D22-4350-BA45-D8C34C74050A}" type="datetimeFigureOut">
              <a:rPr lang="gl-ES" smtClean="0"/>
              <a:t>02/04/2026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D735B-E1FD-4413-AA8D-F993F86C01A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570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g"/><Relationship Id="rId4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8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0B3DE3D-3A9A-3E51-34F6-7323C51B2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84B0167-A266-DD96-15C3-3C18987CBB33}"/>
              </a:ext>
            </a:extLst>
          </p:cNvPr>
          <p:cNvSpPr txBox="1"/>
          <p:nvPr/>
        </p:nvSpPr>
        <p:spPr>
          <a:xfrm>
            <a:off x="-78378" y="4105163"/>
            <a:ext cx="90569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chemeClr val="bg1"/>
                </a:solidFill>
                <a:latin typeface="Arial Black" panose="020B0A04020102020204" pitchFamily="34" charset="0"/>
              </a:rPr>
              <a:t>ARTES E APARELLOS TRADICIONAIS DE</a:t>
            </a:r>
          </a:p>
          <a:p>
            <a:pPr algn="ctr"/>
            <a:r>
              <a:rPr lang="es-ES" sz="4400" b="1" dirty="0">
                <a:solidFill>
                  <a:schemeClr val="bg1"/>
                </a:solidFill>
                <a:latin typeface="Arial Black" panose="020B0A04020102020204" pitchFamily="34" charset="0"/>
              </a:rPr>
              <a:t>PESCA E MARISQUEO</a:t>
            </a:r>
            <a:endParaRPr lang="gl-ES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656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3FF2B1E-8A35-B330-0584-020ADC37F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EEEC3EC-24C5-A8C2-E356-1F0BD9C53204}"/>
              </a:ext>
            </a:extLst>
          </p:cNvPr>
          <p:cNvSpPr txBox="1"/>
          <p:nvPr/>
        </p:nvSpPr>
        <p:spPr>
          <a:xfrm>
            <a:off x="1114697" y="0"/>
            <a:ext cx="75677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Arial Black" panose="020B0A04020102020204" pitchFamily="34" charset="0"/>
              </a:rPr>
              <a:t>TIPOS DE ARTES TRADICIONAIS </a:t>
            </a:r>
          </a:p>
          <a:p>
            <a:pPr algn="ctr"/>
            <a:r>
              <a:rPr lang="es-ES" sz="2400" b="1" dirty="0">
                <a:latin typeface="Arial Black" panose="020B0A04020102020204" pitchFamily="34" charset="0"/>
              </a:rPr>
              <a:t>DE PESCA E MARISQUEO</a:t>
            </a:r>
            <a:endParaRPr lang="gl-ES" sz="24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30E2A70-710C-636D-31A0-425F297F356A}"/>
              </a:ext>
            </a:extLst>
          </p:cNvPr>
          <p:cNvSpPr txBox="1"/>
          <p:nvPr/>
        </p:nvSpPr>
        <p:spPr>
          <a:xfrm>
            <a:off x="6336244" y="6506680"/>
            <a:ext cx="24417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/>
              <a:t>Museo do mar e da Salga (O Grove)</a:t>
            </a:r>
            <a:endParaRPr lang="gl-ES" sz="1200" b="1" dirty="0"/>
          </a:p>
        </p:txBody>
      </p:sp>
    </p:spTree>
    <p:extLst>
      <p:ext uri="{BB962C8B-B14F-4D97-AF65-F5344CB8AC3E}">
        <p14:creationId xmlns:p14="http://schemas.microsoft.com/office/powerpoint/2010/main" val="924419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ECD84C1-3C5F-6F59-967C-2499A698E6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72"/>
          <a:stretch>
            <a:fillRect/>
          </a:stretch>
        </p:blipFill>
        <p:spPr>
          <a:xfrm>
            <a:off x="4444785" y="741317"/>
            <a:ext cx="4488434" cy="447433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E156927-DD5E-1A82-9425-2D15F75091C1}"/>
              </a:ext>
            </a:extLst>
          </p:cNvPr>
          <p:cNvSpPr txBox="1"/>
          <p:nvPr/>
        </p:nvSpPr>
        <p:spPr>
          <a:xfrm>
            <a:off x="1" y="126164"/>
            <a:ext cx="914399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Arial Black" panose="020B0A04020102020204" pitchFamily="34" charset="0"/>
              </a:rPr>
              <a:t>APARELLOS EXCAVADORES</a:t>
            </a:r>
            <a:endParaRPr lang="gl-ES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E622F04-96C6-7205-DC26-12D3542D4214}"/>
              </a:ext>
            </a:extLst>
          </p:cNvPr>
          <p:cNvSpPr txBox="1"/>
          <p:nvPr/>
        </p:nvSpPr>
        <p:spPr>
          <a:xfrm>
            <a:off x="296092" y="777882"/>
            <a:ext cx="372726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Son </a:t>
            </a:r>
            <a:r>
              <a:rPr lang="es-ES" sz="2000" b="1" dirty="0" err="1"/>
              <a:t>estruturas</a:t>
            </a:r>
            <a:r>
              <a:rPr lang="es-ES" sz="2000" b="1" dirty="0"/>
              <a:t> planas </a:t>
            </a:r>
            <a:r>
              <a:rPr lang="es-ES" sz="2000" b="1" dirty="0" err="1"/>
              <a:t>ou</a:t>
            </a:r>
            <a:r>
              <a:rPr lang="es-ES" sz="2000" b="1" dirty="0"/>
              <a:t> con </a:t>
            </a:r>
            <a:r>
              <a:rPr lang="es-ES" sz="2000" b="1" dirty="0" err="1"/>
              <a:t>dentes</a:t>
            </a:r>
            <a:r>
              <a:rPr lang="es-ES" sz="2000" b="1" dirty="0"/>
              <a:t> que penetran no substrato </a:t>
            </a:r>
            <a:r>
              <a:rPr lang="es-ES" sz="2000" b="1" dirty="0" err="1"/>
              <a:t>abríndoo</a:t>
            </a:r>
            <a:r>
              <a:rPr lang="es-ES" sz="2000" b="1" dirty="0"/>
              <a:t> e </a:t>
            </a:r>
            <a:r>
              <a:rPr lang="es-ES" sz="2000" b="1" dirty="0" err="1"/>
              <a:t>levantandoo</a:t>
            </a:r>
            <a:r>
              <a:rPr lang="es-ES" sz="2000" b="1" dirty="0"/>
              <a:t>.</a:t>
            </a:r>
          </a:p>
          <a:p>
            <a:r>
              <a:rPr lang="es-ES" sz="2000" b="1" dirty="0"/>
              <a:t>Os que </a:t>
            </a:r>
            <a:r>
              <a:rPr lang="es-ES" sz="2000" b="1" dirty="0" err="1"/>
              <a:t>teñen</a:t>
            </a:r>
            <a:r>
              <a:rPr lang="es-ES" sz="2000" b="1" dirty="0"/>
              <a:t> </a:t>
            </a:r>
            <a:r>
              <a:rPr lang="es-ES" sz="2000" b="1" dirty="0" err="1"/>
              <a:t>dentes</a:t>
            </a:r>
            <a:r>
              <a:rPr lang="es-ES" sz="2000" b="1" dirty="0"/>
              <a:t> </a:t>
            </a:r>
            <a:r>
              <a:rPr lang="es-ES" sz="2000" b="1" dirty="0" err="1"/>
              <a:t>remexen</a:t>
            </a:r>
            <a:r>
              <a:rPr lang="es-ES" sz="2000" b="1" dirty="0"/>
              <a:t> o substrato e fan </a:t>
            </a:r>
            <a:r>
              <a:rPr lang="es-ES" sz="2000" b="1" dirty="0" err="1"/>
              <a:t>unha</a:t>
            </a:r>
            <a:r>
              <a:rPr lang="es-ES" sz="2000" b="1" dirty="0"/>
              <a:t> selección por tamaño (segundo a separación que </a:t>
            </a:r>
            <a:r>
              <a:rPr lang="es-ES" sz="2000" b="1" dirty="0" err="1"/>
              <a:t>haxa</a:t>
            </a:r>
            <a:r>
              <a:rPr lang="es-ES" sz="2000" b="1" dirty="0"/>
              <a:t> entre eles e a malla dos copes) e </a:t>
            </a:r>
            <a:r>
              <a:rPr lang="es-ES" sz="2000" b="1" dirty="0" err="1"/>
              <a:t>unha</a:t>
            </a:r>
            <a:r>
              <a:rPr lang="es-ES" sz="2000" b="1" dirty="0"/>
              <a:t> selección de especies, </a:t>
            </a:r>
            <a:r>
              <a:rPr lang="es-ES" sz="2000" b="1" dirty="0" err="1"/>
              <a:t>xa</a:t>
            </a:r>
            <a:r>
              <a:rPr lang="es-ES" sz="2000" b="1" dirty="0"/>
              <a:t> que a </a:t>
            </a:r>
            <a:r>
              <a:rPr lang="es-ES" sz="2000" b="1" dirty="0" err="1"/>
              <a:t>lonxitude</a:t>
            </a:r>
            <a:r>
              <a:rPr lang="es-ES" sz="2000" b="1" dirty="0"/>
              <a:t> e a posición dos </a:t>
            </a:r>
            <a:r>
              <a:rPr lang="es-ES" sz="2000" b="1" dirty="0" err="1"/>
              <a:t>dentes</a:t>
            </a:r>
            <a:r>
              <a:rPr lang="es-ES" sz="2000" b="1" dirty="0"/>
              <a:t> determina a </a:t>
            </a:r>
            <a:r>
              <a:rPr lang="es-ES" sz="2000" b="1" dirty="0" err="1"/>
              <a:t>profundidade</a:t>
            </a:r>
            <a:r>
              <a:rPr lang="es-ES" sz="2000" b="1" dirty="0"/>
              <a:t> da excavación.</a:t>
            </a:r>
            <a:endParaRPr lang="gl-ES" sz="20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20F651B-2F73-A8D6-5442-3041634F1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190"/>
          <a:stretch>
            <a:fillRect/>
          </a:stretch>
        </p:blipFill>
        <p:spPr>
          <a:xfrm>
            <a:off x="391887" y="5369140"/>
            <a:ext cx="4920343" cy="136269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CE66E7F-78BF-B680-82C8-A461F28EF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487"/>
          <a:stretch>
            <a:fillRect/>
          </a:stretch>
        </p:blipFill>
        <p:spPr>
          <a:xfrm>
            <a:off x="5216436" y="5369140"/>
            <a:ext cx="3521676" cy="136269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5895CBC-D165-054A-D08E-9A28682E9368}"/>
              </a:ext>
            </a:extLst>
          </p:cNvPr>
          <p:cNvSpPr txBox="1"/>
          <p:nvPr/>
        </p:nvSpPr>
        <p:spPr>
          <a:xfrm>
            <a:off x="407596" y="5061363"/>
            <a:ext cx="4598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Especies que se capturan </a:t>
            </a:r>
            <a:r>
              <a:rPr lang="es-ES" sz="1400" dirty="0" err="1"/>
              <a:t>traballando</a:t>
            </a:r>
            <a:r>
              <a:rPr lang="es-ES" sz="1400" dirty="0"/>
              <a:t> a </a:t>
            </a:r>
            <a:r>
              <a:rPr lang="es-ES" sz="1400" dirty="0" err="1"/>
              <a:t>pé</a:t>
            </a:r>
            <a:endParaRPr lang="gl-ES" sz="1400" dirty="0"/>
          </a:p>
        </p:txBody>
      </p:sp>
    </p:spTree>
    <p:extLst>
      <p:ext uri="{BB962C8B-B14F-4D97-AF65-F5344CB8AC3E}">
        <p14:creationId xmlns:p14="http://schemas.microsoft.com/office/powerpoint/2010/main" val="3139014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A26DD-4FEA-59FD-7339-56A766417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9F317B4-96A7-CB28-0D71-4AC3130F1E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948" y="299991"/>
            <a:ext cx="8131945" cy="625801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495D2DC-4165-E22F-B560-423370E4D062}"/>
              </a:ext>
            </a:extLst>
          </p:cNvPr>
          <p:cNvSpPr txBox="1"/>
          <p:nvPr/>
        </p:nvSpPr>
        <p:spPr>
          <a:xfrm>
            <a:off x="785969" y="482411"/>
            <a:ext cx="3062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/>
              <a:t>Aparellos</a:t>
            </a:r>
            <a:r>
              <a:rPr lang="es-ES" sz="2000" b="1" dirty="0"/>
              <a:t> excavadores</a:t>
            </a:r>
            <a:endParaRPr lang="gl-ES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B210AA0-04B3-E70C-35DE-D537BFCBEF84}"/>
              </a:ext>
            </a:extLst>
          </p:cNvPr>
          <p:cNvSpPr txBox="1"/>
          <p:nvPr/>
        </p:nvSpPr>
        <p:spPr>
          <a:xfrm>
            <a:off x="2317071" y="3703753"/>
            <a:ext cx="1003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A </a:t>
            </a:r>
            <a:r>
              <a:rPr lang="es-ES" sz="1400" dirty="0" err="1"/>
              <a:t>pé</a:t>
            </a:r>
            <a:endParaRPr lang="gl-ES" sz="14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2D766DC-1FE7-23BC-DFE5-3FA3D4B4868F}"/>
              </a:ext>
            </a:extLst>
          </p:cNvPr>
          <p:cNvSpPr txBox="1"/>
          <p:nvPr/>
        </p:nvSpPr>
        <p:spPr>
          <a:xfrm>
            <a:off x="5575177" y="3677120"/>
            <a:ext cx="1358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A flote</a:t>
            </a:r>
            <a:endParaRPr lang="gl-ES" sz="14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5648094-F1D6-043C-D786-F2E62BC52312}"/>
              </a:ext>
            </a:extLst>
          </p:cNvPr>
          <p:cNvSpPr txBox="1"/>
          <p:nvPr/>
        </p:nvSpPr>
        <p:spPr>
          <a:xfrm>
            <a:off x="2317071" y="6373343"/>
            <a:ext cx="4065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arrastrados por </a:t>
            </a:r>
            <a:r>
              <a:rPr lang="es-ES" sz="1400" dirty="0" err="1"/>
              <a:t>embarcacións</a:t>
            </a:r>
            <a:endParaRPr lang="gl-ES" sz="1400" dirty="0"/>
          </a:p>
        </p:txBody>
      </p:sp>
    </p:spTree>
    <p:extLst>
      <p:ext uri="{BB962C8B-B14F-4D97-AF65-F5344CB8AC3E}">
        <p14:creationId xmlns:p14="http://schemas.microsoft.com/office/powerpoint/2010/main" val="3833715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63A98-BFBB-93DD-6D8C-51C2C7789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110DF6-8DF1-8A9A-6D63-159463A667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23"/>
          <a:stretch>
            <a:fillRect/>
          </a:stretch>
        </p:blipFill>
        <p:spPr>
          <a:xfrm>
            <a:off x="189685" y="1318032"/>
            <a:ext cx="4684740" cy="511868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4F9BC47-690D-5B82-1162-751D547433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617" y="421281"/>
            <a:ext cx="4625097" cy="31666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091044F-9D5D-574B-E195-5B1414B50B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7175" y="3877375"/>
            <a:ext cx="3843186" cy="200114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3B027AB-2949-7977-F931-6E9E301FCFBA}"/>
              </a:ext>
            </a:extLst>
          </p:cNvPr>
          <p:cNvSpPr txBox="1"/>
          <p:nvPr/>
        </p:nvSpPr>
        <p:spPr>
          <a:xfrm>
            <a:off x="5037175" y="5973378"/>
            <a:ext cx="1461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/>
              <a:t>sacharelas</a:t>
            </a:r>
            <a:endParaRPr lang="gl-ES" sz="14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2A30DF4-0FD7-DEC7-D096-4B7DBFAA5C97}"/>
              </a:ext>
            </a:extLst>
          </p:cNvPr>
          <p:cNvSpPr txBox="1"/>
          <p:nvPr/>
        </p:nvSpPr>
        <p:spPr>
          <a:xfrm>
            <a:off x="702073" y="315659"/>
            <a:ext cx="3483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O SACHO deriva dos </a:t>
            </a:r>
            <a:r>
              <a:rPr lang="es-ES" sz="1600" b="1" dirty="0" err="1"/>
              <a:t>aparellos</a:t>
            </a:r>
            <a:r>
              <a:rPr lang="es-ES" sz="1600" b="1" dirty="0"/>
              <a:t> de cavar </a:t>
            </a:r>
            <a:r>
              <a:rPr lang="es-ES" sz="1600" b="1" dirty="0" err="1"/>
              <a:t>na</a:t>
            </a:r>
            <a:r>
              <a:rPr lang="es-ES" sz="1600" b="1" dirty="0"/>
              <a:t> </a:t>
            </a:r>
            <a:r>
              <a:rPr lang="es-ES" sz="1600" b="1" dirty="0" err="1"/>
              <a:t>terra</a:t>
            </a:r>
            <a:r>
              <a:rPr lang="es-ES" sz="1600" b="1" dirty="0"/>
              <a:t>. </a:t>
            </a:r>
            <a:r>
              <a:rPr lang="es-ES" sz="1600" b="1" dirty="0" err="1"/>
              <a:t>Úsase</a:t>
            </a:r>
            <a:r>
              <a:rPr lang="es-ES" sz="1600" b="1" dirty="0"/>
              <a:t> para apañar </a:t>
            </a:r>
            <a:r>
              <a:rPr lang="es-ES" sz="1600" b="1" dirty="0" err="1"/>
              <a:t>ameixas</a:t>
            </a:r>
            <a:r>
              <a:rPr lang="es-ES" sz="1600" b="1" dirty="0"/>
              <a:t>, </a:t>
            </a:r>
            <a:r>
              <a:rPr lang="es-ES" sz="1600" b="1" dirty="0" err="1"/>
              <a:t>berbechos</a:t>
            </a:r>
            <a:r>
              <a:rPr lang="es-ES" sz="1600" b="1" dirty="0"/>
              <a:t> e </a:t>
            </a:r>
            <a:r>
              <a:rPr lang="es-ES" sz="1600" b="1" dirty="0" err="1"/>
              <a:t>navallas</a:t>
            </a:r>
            <a:r>
              <a:rPr lang="es-ES" sz="1600" b="1" dirty="0"/>
              <a:t>.</a:t>
            </a:r>
            <a:endParaRPr lang="gl-ES" sz="16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60BB65B-A081-08F8-3740-6D93FE74981E}"/>
              </a:ext>
            </a:extLst>
          </p:cNvPr>
          <p:cNvSpPr txBox="1"/>
          <p:nvPr/>
        </p:nvSpPr>
        <p:spPr>
          <a:xfrm>
            <a:off x="905691" y="5442857"/>
            <a:ext cx="923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Legón </a:t>
            </a:r>
            <a:endParaRPr lang="gl-ES" sz="14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250BD36-33D0-5567-7F63-2621CEDC747F}"/>
              </a:ext>
            </a:extLst>
          </p:cNvPr>
          <p:cNvSpPr txBox="1"/>
          <p:nvPr/>
        </p:nvSpPr>
        <p:spPr>
          <a:xfrm>
            <a:off x="2778034" y="5460274"/>
            <a:ext cx="737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Sacho   </a:t>
            </a:r>
            <a:endParaRPr lang="gl-ES" sz="14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308E7B5-C570-728F-42F1-BA3A1EEC3230}"/>
              </a:ext>
            </a:extLst>
          </p:cNvPr>
          <p:cNvSpPr txBox="1"/>
          <p:nvPr/>
        </p:nvSpPr>
        <p:spPr>
          <a:xfrm>
            <a:off x="3544155" y="4728255"/>
            <a:ext cx="83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Sacho da</a:t>
            </a:r>
          </a:p>
          <a:p>
            <a:r>
              <a:rPr lang="es-ES" sz="1400" dirty="0" err="1"/>
              <a:t>navalla</a:t>
            </a:r>
            <a:endParaRPr lang="gl-ES" sz="1400" dirty="0"/>
          </a:p>
        </p:txBody>
      </p:sp>
    </p:spTree>
    <p:extLst>
      <p:ext uri="{BB962C8B-B14F-4D97-AF65-F5344CB8AC3E}">
        <p14:creationId xmlns:p14="http://schemas.microsoft.com/office/powerpoint/2010/main" val="902051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EE89A-0B8F-0BFC-712C-4DECB53FD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82B89C8-2FBC-5E02-660D-A79045675F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55"/>
          <a:stretch>
            <a:fillRect/>
          </a:stretch>
        </p:blipFill>
        <p:spPr>
          <a:xfrm>
            <a:off x="241482" y="235132"/>
            <a:ext cx="4489786" cy="409260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8903D1A-F6FA-502F-B197-0550D9B167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582" y="1389585"/>
            <a:ext cx="4585581" cy="342695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E9201CD-5972-1553-0662-9B9E4486EDC5}"/>
              </a:ext>
            </a:extLst>
          </p:cNvPr>
          <p:cNvSpPr txBox="1"/>
          <p:nvPr/>
        </p:nvSpPr>
        <p:spPr>
          <a:xfrm>
            <a:off x="400594" y="4541665"/>
            <a:ext cx="41539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/>
              <a:t>Úsanse</a:t>
            </a:r>
            <a:r>
              <a:rPr lang="es-ES" sz="1600" b="1" dirty="0"/>
              <a:t> para apañar </a:t>
            </a:r>
            <a:r>
              <a:rPr lang="es-ES" sz="1600" b="1" dirty="0" err="1"/>
              <a:t>ameixas</a:t>
            </a:r>
            <a:r>
              <a:rPr lang="es-ES" sz="1600" b="1" dirty="0"/>
              <a:t>. </a:t>
            </a:r>
          </a:p>
          <a:p>
            <a:r>
              <a:rPr lang="es-ES" sz="1600" b="1" dirty="0"/>
              <a:t>Son </a:t>
            </a:r>
            <a:r>
              <a:rPr lang="es-ES" sz="1600" b="1" dirty="0" err="1"/>
              <a:t>moi</a:t>
            </a:r>
            <a:r>
              <a:rPr lang="es-ES" sz="1600" b="1" dirty="0"/>
              <a:t> selectivos, con eles so se apaña </a:t>
            </a:r>
            <a:r>
              <a:rPr lang="es-ES" sz="1600" b="1" dirty="0" err="1"/>
              <a:t>unha</a:t>
            </a:r>
            <a:r>
              <a:rPr lang="es-ES" sz="1600" b="1" dirty="0"/>
              <a:t> especie. Para </a:t>
            </a:r>
            <a:r>
              <a:rPr lang="es-ES" sz="1600" b="1" dirty="0" err="1"/>
              <a:t>tirarlles</a:t>
            </a:r>
            <a:r>
              <a:rPr lang="es-ES" sz="1600" b="1" dirty="0"/>
              <a:t> </a:t>
            </a:r>
            <a:r>
              <a:rPr lang="es-ES" sz="1600" b="1" dirty="0" err="1"/>
              <a:t>proveito</a:t>
            </a:r>
            <a:r>
              <a:rPr lang="es-ES" sz="1600" b="1" dirty="0"/>
              <a:t> convén </a:t>
            </a:r>
            <a:r>
              <a:rPr lang="es-ES" sz="1600" b="1" dirty="0" err="1"/>
              <a:t>coñecer</a:t>
            </a:r>
            <a:r>
              <a:rPr lang="es-ES" sz="1600" b="1" dirty="0"/>
              <a:t> “os buratos” que </a:t>
            </a:r>
            <a:r>
              <a:rPr lang="es-ES" sz="1600" b="1" dirty="0" err="1"/>
              <a:t>deixan</a:t>
            </a:r>
            <a:r>
              <a:rPr lang="es-ES" sz="1600" b="1" dirty="0"/>
              <a:t> os moluscos </a:t>
            </a:r>
            <a:r>
              <a:rPr lang="es-ES" sz="1600" b="1" dirty="0" err="1"/>
              <a:t>ao</a:t>
            </a:r>
            <a:r>
              <a:rPr lang="es-ES" sz="1600" b="1" dirty="0"/>
              <a:t> </a:t>
            </a:r>
            <a:r>
              <a:rPr lang="es-ES" sz="1600" b="1" dirty="0" err="1"/>
              <a:t>enterrárense</a:t>
            </a:r>
            <a:r>
              <a:rPr lang="es-ES" sz="1600" b="1" dirty="0"/>
              <a:t> </a:t>
            </a:r>
            <a:r>
              <a:rPr lang="es-ES" sz="1600" b="1" dirty="0" err="1"/>
              <a:t>na</a:t>
            </a:r>
            <a:r>
              <a:rPr lang="es-ES" sz="1600" b="1" dirty="0"/>
              <a:t> área.</a:t>
            </a:r>
          </a:p>
          <a:p>
            <a:r>
              <a:rPr lang="es-ES" sz="1600" b="1" dirty="0" err="1"/>
              <a:t>Tamén</a:t>
            </a:r>
            <a:r>
              <a:rPr lang="es-ES" sz="1600" b="1" dirty="0"/>
              <a:t> se pode </a:t>
            </a:r>
            <a:r>
              <a:rPr lang="es-ES" sz="1600" b="1" dirty="0" err="1"/>
              <a:t>empregar</a:t>
            </a:r>
            <a:r>
              <a:rPr lang="es-ES" sz="1600" b="1" dirty="0"/>
              <a:t> </a:t>
            </a:r>
            <a:r>
              <a:rPr lang="es-ES" sz="1600" b="1" dirty="0" err="1"/>
              <a:t>unha</a:t>
            </a:r>
            <a:r>
              <a:rPr lang="es-ES" sz="1600" b="1" dirty="0"/>
              <a:t> </a:t>
            </a:r>
            <a:r>
              <a:rPr lang="es-ES" sz="1600" b="1" dirty="0" err="1"/>
              <a:t>culler</a:t>
            </a:r>
            <a:endParaRPr lang="gl-ES" sz="16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CA44352-3304-E80A-096E-CF60DAF29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702" y="4896956"/>
            <a:ext cx="2483705" cy="184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31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20F88-3C48-8244-869A-FAB907C1A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1DBAC8-B936-D16E-138E-90A5B08919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145"/>
          <a:stretch>
            <a:fillRect/>
          </a:stretch>
        </p:blipFill>
        <p:spPr>
          <a:xfrm>
            <a:off x="345776" y="2131278"/>
            <a:ext cx="4781893" cy="286602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5354840-6264-7F06-7319-6EEB408669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4" r="6601"/>
          <a:stretch>
            <a:fillRect/>
          </a:stretch>
        </p:blipFill>
        <p:spPr>
          <a:xfrm>
            <a:off x="4796263" y="397995"/>
            <a:ext cx="4136571" cy="349300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D263023-87A9-371F-36CA-45F7A8294EC7}"/>
              </a:ext>
            </a:extLst>
          </p:cNvPr>
          <p:cNvSpPr txBox="1"/>
          <p:nvPr/>
        </p:nvSpPr>
        <p:spPr>
          <a:xfrm>
            <a:off x="211166" y="210535"/>
            <a:ext cx="3440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ANGAZOS</a:t>
            </a:r>
            <a:endParaRPr lang="gl-ES" sz="24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B9E6572-7E87-9BCF-FC7F-428811400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21" y="4676771"/>
            <a:ext cx="4341087" cy="161559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B22C382-14A4-3A52-8467-A3F967414A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4743" y="4103902"/>
            <a:ext cx="3098091" cy="254818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014543A-FB2B-85E1-DECF-18CDB7333D6E}"/>
              </a:ext>
            </a:extLst>
          </p:cNvPr>
          <p:cNvSpPr txBox="1"/>
          <p:nvPr/>
        </p:nvSpPr>
        <p:spPr>
          <a:xfrm>
            <a:off x="345776" y="696500"/>
            <a:ext cx="36663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/>
              <a:t>Úsanse</a:t>
            </a:r>
            <a:r>
              <a:rPr lang="es-ES" sz="1600" b="1" dirty="0"/>
              <a:t> para desenterrar berberechos e </a:t>
            </a:r>
            <a:r>
              <a:rPr lang="es-ES" sz="1600" b="1" dirty="0" err="1"/>
              <a:t>ameixas</a:t>
            </a:r>
            <a:r>
              <a:rPr lang="es-ES" sz="1600" b="1" dirty="0"/>
              <a:t> no intermareal. </a:t>
            </a:r>
            <a:r>
              <a:rPr lang="es-ES" sz="1600" b="1" dirty="0" err="1"/>
              <a:t>Trabállase</a:t>
            </a:r>
            <a:r>
              <a:rPr lang="es-ES" sz="1600" b="1" dirty="0"/>
              <a:t> a </a:t>
            </a:r>
            <a:r>
              <a:rPr lang="es-ES" sz="1600" b="1" dirty="0" err="1"/>
              <a:t>pé</a:t>
            </a:r>
            <a:r>
              <a:rPr lang="es-ES" sz="1600" b="1" dirty="0"/>
              <a:t> e </a:t>
            </a:r>
            <a:r>
              <a:rPr lang="es-ES" sz="1600" b="1" dirty="0" err="1"/>
              <a:t>cóllense</a:t>
            </a:r>
            <a:r>
              <a:rPr lang="es-ES" sz="1600" b="1" dirty="0"/>
              <a:t> as capturas a </a:t>
            </a:r>
            <a:r>
              <a:rPr lang="es-ES" sz="1600" b="1" dirty="0" err="1"/>
              <a:t>man</a:t>
            </a:r>
            <a:r>
              <a:rPr lang="es-ES" sz="1600" b="1" dirty="0"/>
              <a:t> </a:t>
            </a:r>
            <a:r>
              <a:rPr lang="es-ES" sz="1600" b="1" dirty="0" err="1"/>
              <a:t>ou</a:t>
            </a:r>
            <a:r>
              <a:rPr lang="es-ES" sz="1600" b="1" dirty="0"/>
              <a:t> coa </a:t>
            </a:r>
            <a:r>
              <a:rPr lang="es-ES" sz="1600" b="1" dirty="0" err="1"/>
              <a:t>axuda</a:t>
            </a:r>
            <a:r>
              <a:rPr lang="es-ES" sz="1600" b="1" dirty="0"/>
              <a:t> </a:t>
            </a:r>
            <a:r>
              <a:rPr lang="es-ES" sz="1600" b="1" dirty="0" err="1"/>
              <a:t>dun</a:t>
            </a:r>
            <a:r>
              <a:rPr lang="es-ES" sz="1600" b="1" dirty="0"/>
              <a:t> salabardo que serve para </a:t>
            </a:r>
            <a:r>
              <a:rPr lang="es-ES" sz="1600" b="1" dirty="0" err="1"/>
              <a:t>lavalas</a:t>
            </a:r>
            <a:r>
              <a:rPr lang="es-ES" sz="1600" b="1" dirty="0"/>
              <a:t> e </a:t>
            </a:r>
            <a:r>
              <a:rPr lang="es-ES" sz="1600" b="1" dirty="0" err="1"/>
              <a:t>seleccionalas</a:t>
            </a:r>
            <a:r>
              <a:rPr lang="es-ES" sz="1600" b="1" dirty="0"/>
              <a:t>.</a:t>
            </a:r>
            <a:endParaRPr lang="gl-ES" sz="1600" b="1" dirty="0"/>
          </a:p>
        </p:txBody>
      </p:sp>
    </p:spTree>
    <p:extLst>
      <p:ext uri="{BB962C8B-B14F-4D97-AF65-F5344CB8AC3E}">
        <p14:creationId xmlns:p14="http://schemas.microsoft.com/office/powerpoint/2010/main" val="2147371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74992-3AAB-AB14-1269-0DEE102C8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0355BB1-BE4A-5834-3335-74CDB90AED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581" y="3910150"/>
            <a:ext cx="5134948" cy="278624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0CC483B-89E9-2332-C3AE-49970B1D9B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06" r="12198"/>
          <a:stretch>
            <a:fillRect/>
          </a:stretch>
        </p:blipFill>
        <p:spPr>
          <a:xfrm>
            <a:off x="4728756" y="210167"/>
            <a:ext cx="4077214" cy="404262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3C45FB3-6E00-EDC9-AF80-3CC30499BC09}"/>
              </a:ext>
            </a:extLst>
          </p:cNvPr>
          <p:cNvSpPr txBox="1"/>
          <p:nvPr/>
        </p:nvSpPr>
        <p:spPr>
          <a:xfrm>
            <a:off x="226205" y="355670"/>
            <a:ext cx="3588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FORQUILLA</a:t>
            </a:r>
            <a:endParaRPr lang="gl-ES" sz="28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2C11A89-8EE4-E4E1-5243-70A7EA1962DA}"/>
              </a:ext>
            </a:extLst>
          </p:cNvPr>
          <p:cNvSpPr txBox="1"/>
          <p:nvPr/>
        </p:nvSpPr>
        <p:spPr>
          <a:xfrm>
            <a:off x="451490" y="959579"/>
            <a:ext cx="396375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Ten </a:t>
            </a:r>
            <a:r>
              <a:rPr lang="es-ES" sz="1600" b="1" dirty="0" err="1"/>
              <a:t>dous</a:t>
            </a:r>
            <a:r>
              <a:rPr lang="es-ES" sz="1600" b="1" dirty="0"/>
              <a:t> mangos formando ángulo recto. </a:t>
            </a:r>
          </a:p>
          <a:p>
            <a:r>
              <a:rPr lang="es-ES" sz="1600" b="1" dirty="0"/>
              <a:t>O que coincide </a:t>
            </a:r>
            <a:r>
              <a:rPr lang="es-ES" sz="1600" b="1" dirty="0" err="1"/>
              <a:t>na</a:t>
            </a:r>
            <a:r>
              <a:rPr lang="es-ES" sz="1600" b="1" dirty="0"/>
              <a:t> vertical dos </a:t>
            </a:r>
            <a:r>
              <a:rPr lang="es-ES" sz="1600" b="1" dirty="0" err="1"/>
              <a:t>dentes</a:t>
            </a:r>
            <a:r>
              <a:rPr lang="es-ES" sz="1600" b="1" dirty="0"/>
              <a:t> </a:t>
            </a:r>
            <a:r>
              <a:rPr lang="es-ES" sz="1600" b="1" dirty="0" err="1"/>
              <a:t>úsase</a:t>
            </a:r>
            <a:r>
              <a:rPr lang="es-ES" sz="1600" b="1" dirty="0"/>
              <a:t> para espetar a </a:t>
            </a:r>
            <a:r>
              <a:rPr lang="es-ES" sz="1600" b="1" dirty="0" err="1"/>
              <a:t>forquilla</a:t>
            </a:r>
            <a:r>
              <a:rPr lang="es-ES" sz="1600" b="1" dirty="0"/>
              <a:t> e apalancar o terreo. Co </a:t>
            </a:r>
            <a:r>
              <a:rPr lang="es-ES" sz="1600" b="1" dirty="0" err="1"/>
              <a:t>outro</a:t>
            </a:r>
            <a:r>
              <a:rPr lang="es-ES" sz="1600" b="1" dirty="0"/>
              <a:t> </a:t>
            </a:r>
            <a:r>
              <a:rPr lang="es-ES" sz="1600" b="1" dirty="0" err="1"/>
              <a:t>levántase</a:t>
            </a:r>
            <a:r>
              <a:rPr lang="es-ES" sz="1600" b="1" dirty="0"/>
              <a:t> a </a:t>
            </a:r>
            <a:r>
              <a:rPr lang="es-ES" sz="1600" b="1" dirty="0" err="1"/>
              <a:t>forquilla</a:t>
            </a:r>
            <a:r>
              <a:rPr lang="es-ES" sz="1600" b="1" dirty="0"/>
              <a:t> en posición horizontal para lavar e evitar que </a:t>
            </a:r>
            <a:r>
              <a:rPr lang="es-ES" sz="1600" b="1" dirty="0" err="1"/>
              <a:t>caian</a:t>
            </a:r>
            <a:r>
              <a:rPr lang="es-ES" sz="1600" b="1" dirty="0"/>
              <a:t> as capturas. </a:t>
            </a:r>
            <a:endParaRPr lang="gl-ES" sz="1600" b="1" dirty="0"/>
          </a:p>
          <a:p>
            <a:r>
              <a:rPr lang="es-ES" sz="1600" b="1" dirty="0" err="1"/>
              <a:t>Trabállase</a:t>
            </a:r>
            <a:r>
              <a:rPr lang="es-ES" sz="1600" b="1" dirty="0"/>
              <a:t> a </a:t>
            </a:r>
            <a:r>
              <a:rPr lang="es-ES" sz="1600" b="1" dirty="0" err="1"/>
              <a:t>pé</a:t>
            </a:r>
            <a:r>
              <a:rPr lang="es-ES" sz="1600" b="1" dirty="0"/>
              <a:t>, coa </a:t>
            </a:r>
            <a:r>
              <a:rPr lang="es-ES" sz="1600" b="1" dirty="0" err="1"/>
              <a:t>auga</a:t>
            </a:r>
            <a:r>
              <a:rPr lang="es-ES" sz="1600" b="1" dirty="0"/>
              <a:t> ata medio </a:t>
            </a:r>
            <a:r>
              <a:rPr lang="es-ES" sz="1600" b="1" dirty="0" err="1"/>
              <a:t>corpo</a:t>
            </a:r>
            <a:r>
              <a:rPr lang="es-ES" sz="1600" b="1" dirty="0"/>
              <a:t>. Como elementos complementarios </a:t>
            </a:r>
            <a:r>
              <a:rPr lang="es-ES" sz="1600" b="1" dirty="0" err="1"/>
              <a:t>úsase</a:t>
            </a:r>
            <a:r>
              <a:rPr lang="es-ES" sz="1600" b="1" dirty="0"/>
              <a:t> un flotador </a:t>
            </a:r>
            <a:r>
              <a:rPr lang="es-ES" sz="1600" b="1" dirty="0" err="1"/>
              <a:t>cunha</a:t>
            </a:r>
            <a:r>
              <a:rPr lang="es-ES" sz="1600" b="1" dirty="0"/>
              <a:t> rede incorporada para </a:t>
            </a:r>
            <a:r>
              <a:rPr lang="es-ES" sz="1600" b="1" dirty="0" err="1"/>
              <a:t>gardar</a:t>
            </a:r>
            <a:r>
              <a:rPr lang="es-ES" sz="1600" b="1" dirty="0"/>
              <a:t> o marisco e un “mono”, pantalón de goma que </a:t>
            </a:r>
            <a:r>
              <a:rPr lang="es-ES" sz="1600" b="1" dirty="0" err="1"/>
              <a:t>chega</a:t>
            </a:r>
            <a:r>
              <a:rPr lang="es-ES" sz="1600" b="1" dirty="0"/>
              <a:t> ata o </a:t>
            </a:r>
            <a:r>
              <a:rPr lang="es-ES" sz="1600" b="1" dirty="0" err="1"/>
              <a:t>peito</a:t>
            </a:r>
            <a:r>
              <a:rPr lang="es-ES" sz="1600" b="1" dirty="0"/>
              <a:t>. </a:t>
            </a:r>
            <a:r>
              <a:rPr lang="es-ES" sz="1600" b="1" dirty="0" err="1"/>
              <a:t>Úsase</a:t>
            </a:r>
            <a:r>
              <a:rPr lang="es-ES" sz="1600" b="1" dirty="0"/>
              <a:t>, segundo a </a:t>
            </a:r>
            <a:r>
              <a:rPr lang="es-ES" sz="1600" b="1" dirty="0" err="1"/>
              <a:t>lonxitude</a:t>
            </a:r>
            <a:r>
              <a:rPr lang="es-ES" sz="1600" b="1" dirty="0"/>
              <a:t> dos </a:t>
            </a:r>
            <a:r>
              <a:rPr lang="es-ES" sz="1600" b="1" dirty="0" err="1"/>
              <a:t>dentes</a:t>
            </a:r>
            <a:r>
              <a:rPr lang="es-ES" sz="1600" b="1" dirty="0"/>
              <a:t>, para apañar </a:t>
            </a:r>
            <a:r>
              <a:rPr lang="es-ES" sz="1600" b="1" dirty="0" err="1"/>
              <a:t>ameixas</a:t>
            </a:r>
            <a:r>
              <a:rPr lang="es-ES" sz="1600" b="1" dirty="0"/>
              <a:t> </a:t>
            </a:r>
            <a:r>
              <a:rPr lang="es-ES" sz="1600" b="1" dirty="0" err="1"/>
              <a:t>ou</a:t>
            </a:r>
            <a:r>
              <a:rPr lang="es-ES" sz="1600" b="1" dirty="0"/>
              <a:t> </a:t>
            </a:r>
            <a:r>
              <a:rPr lang="es-ES" sz="1600" b="1" dirty="0" err="1"/>
              <a:t>navallas</a:t>
            </a:r>
            <a:r>
              <a:rPr lang="es-ES" sz="1600" b="1" dirty="0"/>
              <a:t>. </a:t>
            </a:r>
            <a:endParaRPr lang="gl-ES" sz="1600" b="1" dirty="0"/>
          </a:p>
        </p:txBody>
      </p:sp>
    </p:spTree>
    <p:extLst>
      <p:ext uri="{BB962C8B-B14F-4D97-AF65-F5344CB8AC3E}">
        <p14:creationId xmlns:p14="http://schemas.microsoft.com/office/powerpoint/2010/main" val="1717592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90D27-06C9-C5CC-ADDA-B7CB0A206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7593E1-B8C4-D153-D860-B6AB0262C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976"/>
            <a:ext cx="914400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88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358E3-E3CD-833E-12F4-4C3E60C80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4387755-567F-6C90-1F9E-C1D7591BA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5774"/>
            <a:ext cx="9144000" cy="6096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34F918A-5310-ECBC-F3B7-B9E6D7EC691C}"/>
              </a:ext>
            </a:extLst>
          </p:cNvPr>
          <p:cNvSpPr txBox="1"/>
          <p:nvPr/>
        </p:nvSpPr>
        <p:spPr>
          <a:xfrm>
            <a:off x="3559945" y="6332894"/>
            <a:ext cx="1695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O Grove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842114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65C65-8571-CB85-D4A8-C980251E7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93F895F-DFCA-1C87-7C32-87616C7C5C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7249"/>
            <a:ext cx="8734994" cy="611449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6C06C73-4D30-788E-DF2A-9C5F42C47283}"/>
              </a:ext>
            </a:extLst>
          </p:cNvPr>
          <p:cNvSpPr txBox="1"/>
          <p:nvPr/>
        </p:nvSpPr>
        <p:spPr>
          <a:xfrm>
            <a:off x="209006" y="705394"/>
            <a:ext cx="4032068" cy="28999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gl-ES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0AC3AD1E-7FDB-E497-30C8-06C2D27623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0151627"/>
              </p:ext>
            </p:extLst>
          </p:nvPr>
        </p:nvGraphicFramePr>
        <p:xfrm>
          <a:off x="409006" y="328209"/>
          <a:ext cx="3402738" cy="2346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02738">
                  <a:extLst>
                    <a:ext uri="{9D8B030D-6E8A-4147-A177-3AD203B41FA5}">
                      <a16:colId xmlns:a16="http://schemas.microsoft.com/office/drawing/2014/main" val="2251070949"/>
                    </a:ext>
                  </a:extLst>
                </a:gridCol>
              </a:tblGrid>
              <a:tr h="1953437">
                <a:tc>
                  <a:txBody>
                    <a:bodyPr/>
                    <a:lstStyle/>
                    <a:p>
                      <a:r>
                        <a:rPr lang="es-ES" sz="2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RASTRO </a:t>
                      </a:r>
                      <a:endParaRPr lang="gl-ES" sz="2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É </a:t>
                      </a:r>
                      <a:r>
                        <a:rPr lang="es-E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semellante</a:t>
                      </a:r>
                      <a:r>
                        <a:rPr lang="es-E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ao</a:t>
                      </a:r>
                      <a:r>
                        <a:rPr lang="es-E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angazo, pero leva un cope de rede onde </a:t>
                      </a:r>
                      <a:r>
                        <a:rPr lang="es-E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recolle</a:t>
                      </a:r>
                      <a:r>
                        <a:rPr lang="es-E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as capturas e </a:t>
                      </a:r>
                      <a:r>
                        <a:rPr lang="es-E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unha</a:t>
                      </a:r>
                      <a:r>
                        <a:rPr lang="es-E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vara longa que, segundo a </a:t>
                      </a:r>
                      <a:r>
                        <a:rPr lang="es-E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súa</a:t>
                      </a:r>
                      <a:r>
                        <a:rPr lang="es-E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lonxitude</a:t>
                      </a:r>
                      <a:r>
                        <a:rPr lang="es-E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permite </a:t>
                      </a:r>
                      <a:r>
                        <a:rPr lang="es-E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traballar</a:t>
                      </a:r>
                      <a:r>
                        <a:rPr lang="es-E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en </a:t>
                      </a:r>
                      <a:r>
                        <a:rPr lang="es-E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fonduras</a:t>
                      </a:r>
                      <a:r>
                        <a:rPr lang="es-E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ata 5 m. </a:t>
                      </a:r>
                      <a:endParaRPr lang="gl-ES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pt-BR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</a:t>
                      </a:r>
                      <a:r>
                        <a:rPr lang="pt-BR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se </a:t>
                      </a:r>
                      <a:r>
                        <a:rPr lang="pt-BR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poden</a:t>
                      </a:r>
                      <a:r>
                        <a:rPr lang="pt-BR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usar nas zonas e </a:t>
                      </a:r>
                      <a:r>
                        <a:rPr lang="pt-BR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horarios</a:t>
                      </a:r>
                      <a:r>
                        <a:rPr lang="pt-BR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sinalados.</a:t>
                      </a:r>
                      <a:endParaRPr lang="gl-ES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0564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7092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0040E-C8CB-0D15-FC60-0ADC6708D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1384CE2-F6B1-FEF8-1A67-9F15E5079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078" y="5301909"/>
            <a:ext cx="3657922" cy="15194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972847F-B9EA-C53C-CEF1-9DE5603C06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99150">
            <a:off x="2757213" y="3360100"/>
            <a:ext cx="3629573" cy="290146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EF16ABC-D3C1-2C94-EF72-F4345DCFCD6B}"/>
              </a:ext>
            </a:extLst>
          </p:cNvPr>
          <p:cNvSpPr txBox="1"/>
          <p:nvPr/>
        </p:nvSpPr>
        <p:spPr>
          <a:xfrm>
            <a:off x="322217" y="348343"/>
            <a:ext cx="853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Este </a:t>
            </a:r>
            <a:r>
              <a:rPr lang="es-ES" sz="2000" b="1" dirty="0" err="1"/>
              <a:t>traballo</a:t>
            </a:r>
            <a:r>
              <a:rPr lang="es-ES" sz="2000" b="1" dirty="0"/>
              <a:t> </a:t>
            </a:r>
            <a:r>
              <a:rPr lang="es-ES" sz="2000" b="1" dirty="0" err="1"/>
              <a:t>recolle</a:t>
            </a:r>
            <a:r>
              <a:rPr lang="es-ES" sz="2000" b="1" dirty="0"/>
              <a:t> </a:t>
            </a:r>
            <a:r>
              <a:rPr lang="es-ES" sz="2000" b="1" dirty="0" err="1"/>
              <a:t>materiais</a:t>
            </a:r>
            <a:r>
              <a:rPr lang="es-ES" sz="2000" b="1" dirty="0"/>
              <a:t> elaborados </a:t>
            </a:r>
            <a:r>
              <a:rPr lang="es-ES" sz="2000" b="1" dirty="0" err="1"/>
              <a:t>ao</a:t>
            </a:r>
            <a:r>
              <a:rPr lang="es-ES" sz="2000" b="1" dirty="0"/>
              <a:t> longo de case cincuenta anos:</a:t>
            </a:r>
          </a:p>
          <a:p>
            <a:r>
              <a:rPr lang="es-ES" sz="2000" b="1" dirty="0"/>
              <a:t>-</a:t>
            </a:r>
            <a:r>
              <a:rPr lang="es-ES" sz="2000" b="1" dirty="0" err="1"/>
              <a:t>Debuxos</a:t>
            </a:r>
            <a:r>
              <a:rPr lang="es-ES" sz="2000" b="1" dirty="0"/>
              <a:t> realizados por </a:t>
            </a:r>
            <a:r>
              <a:rPr lang="es-ES" sz="2000" b="1" dirty="0" err="1"/>
              <a:t>Mon</a:t>
            </a:r>
            <a:r>
              <a:rPr lang="es-ES" sz="2000" b="1" dirty="0"/>
              <a:t> </a:t>
            </a:r>
            <a:r>
              <a:rPr lang="es-ES" sz="2000" b="1" dirty="0" err="1"/>
              <a:t>Daporta</a:t>
            </a:r>
            <a:r>
              <a:rPr lang="es-ES" sz="2000" b="1" dirty="0"/>
              <a:t> para ilustrar libros e </a:t>
            </a:r>
            <a:r>
              <a:rPr lang="es-ES" sz="2000" b="1" dirty="0" err="1"/>
              <a:t>exposicións</a:t>
            </a:r>
            <a:r>
              <a:rPr lang="es-ES" sz="2000" b="1" dirty="0"/>
              <a:t>, </a:t>
            </a:r>
            <a:r>
              <a:rPr lang="es-ES" sz="2000" b="1" dirty="0" err="1"/>
              <a:t>nosas</a:t>
            </a:r>
            <a:r>
              <a:rPr lang="es-ES" sz="2000" b="1" dirty="0"/>
              <a:t> </a:t>
            </a:r>
            <a:r>
              <a:rPr lang="es-ES" sz="2000" b="1" dirty="0" err="1"/>
              <a:t>ou</a:t>
            </a:r>
            <a:r>
              <a:rPr lang="es-ES" sz="2000" b="1" dirty="0"/>
              <a:t> de </a:t>
            </a:r>
            <a:r>
              <a:rPr lang="es-ES" sz="2000" b="1" dirty="0" err="1"/>
              <a:t>compañeiros</a:t>
            </a:r>
            <a:r>
              <a:rPr lang="es-ES" sz="2000" b="1" dirty="0"/>
              <a:t> e </a:t>
            </a:r>
            <a:r>
              <a:rPr lang="es-ES" sz="2000" b="1" dirty="0" err="1"/>
              <a:t>compañeiras</a:t>
            </a:r>
            <a:r>
              <a:rPr lang="es-ES" sz="2000" b="1" dirty="0"/>
              <a:t>. </a:t>
            </a:r>
          </a:p>
          <a:p>
            <a:r>
              <a:rPr lang="es-ES" sz="2000" b="1" dirty="0"/>
              <a:t>-</a:t>
            </a:r>
            <a:r>
              <a:rPr lang="es-ES" sz="2000" b="1" dirty="0" err="1"/>
              <a:t>Materiais</a:t>
            </a:r>
            <a:r>
              <a:rPr lang="es-ES" sz="2000" b="1" dirty="0"/>
              <a:t> para </a:t>
            </a:r>
            <a:r>
              <a:rPr lang="es-ES" sz="2000" b="1" dirty="0" err="1"/>
              <a:t>traballar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escola</a:t>
            </a:r>
            <a:r>
              <a:rPr lang="es-ES" sz="2000" b="1" dirty="0"/>
              <a:t> </a:t>
            </a:r>
            <a:r>
              <a:rPr lang="es-ES" sz="2000" b="1" dirty="0" err="1"/>
              <a:t>ou</a:t>
            </a:r>
            <a:r>
              <a:rPr lang="es-ES" sz="2000" b="1" dirty="0"/>
              <a:t> para impartir cursos </a:t>
            </a:r>
            <a:r>
              <a:rPr lang="es-ES" sz="2000" b="1" dirty="0" err="1"/>
              <a:t>ao</a:t>
            </a:r>
            <a:r>
              <a:rPr lang="es-ES" sz="2000" b="1" dirty="0"/>
              <a:t> profesorado.</a:t>
            </a:r>
          </a:p>
          <a:p>
            <a:r>
              <a:rPr lang="es-ES" sz="2000" b="1" dirty="0"/>
              <a:t>-</a:t>
            </a:r>
            <a:r>
              <a:rPr lang="es-ES" sz="2000" b="1" dirty="0" err="1"/>
              <a:t>Publicacións</a:t>
            </a:r>
            <a:r>
              <a:rPr lang="es-ES" sz="2000" b="1" dirty="0"/>
              <a:t> </a:t>
            </a:r>
            <a:r>
              <a:rPr lang="es-ES" sz="2000" b="1" dirty="0" err="1"/>
              <a:t>nosas</a:t>
            </a:r>
            <a:r>
              <a:rPr lang="es-ES" sz="2000" b="1" dirty="0"/>
              <a:t> </a:t>
            </a:r>
            <a:r>
              <a:rPr lang="es-ES" sz="2000" b="1" dirty="0" err="1"/>
              <a:t>ou</a:t>
            </a:r>
            <a:r>
              <a:rPr lang="es-ES" sz="2000" b="1" dirty="0"/>
              <a:t> en colaboración con revistas, </a:t>
            </a:r>
            <a:r>
              <a:rPr lang="es-ES" sz="2000" b="1" dirty="0" err="1"/>
              <a:t>confrarías</a:t>
            </a:r>
            <a:r>
              <a:rPr lang="es-ES" sz="2000" b="1" dirty="0"/>
              <a:t>…</a:t>
            </a:r>
          </a:p>
          <a:p>
            <a:r>
              <a:rPr lang="es-ES" sz="2000" b="1" dirty="0"/>
              <a:t>(</a:t>
            </a:r>
            <a:r>
              <a:rPr lang="es-ES" b="1" dirty="0"/>
              <a:t>As fotos </a:t>
            </a:r>
            <a:r>
              <a:rPr lang="es-ES" b="1" dirty="0" err="1"/>
              <a:t>fixémolas</a:t>
            </a:r>
            <a:r>
              <a:rPr lang="es-ES" b="1" dirty="0"/>
              <a:t> en distintos lugares de </a:t>
            </a:r>
            <a:r>
              <a:rPr lang="es-ES" b="1" dirty="0" err="1"/>
              <a:t>Galiza</a:t>
            </a:r>
            <a:r>
              <a:rPr lang="es-ES" b="1" dirty="0"/>
              <a:t> e en especial </a:t>
            </a:r>
            <a:r>
              <a:rPr lang="es-ES" b="1" dirty="0" err="1"/>
              <a:t>na</a:t>
            </a:r>
            <a:r>
              <a:rPr lang="es-ES" b="1" dirty="0"/>
              <a:t> ría da Arousa.) </a:t>
            </a:r>
            <a:endParaRPr lang="es-ES" sz="20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FAE1357-3827-4333-4F6F-8B2EA0A34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44183">
            <a:off x="5582830" y="2592886"/>
            <a:ext cx="3326669" cy="233975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532E480-82AB-BF30-3CBB-824DFF8677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706" y="2502295"/>
            <a:ext cx="2337172" cy="325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D20EA10-FDD8-1D5F-B99E-700C645C7F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828"/>
            <a:ext cx="9124916" cy="659064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BC6B698-CEC2-D4AB-899E-246F1BA80E37}"/>
              </a:ext>
            </a:extLst>
          </p:cNvPr>
          <p:cNvSpPr txBox="1"/>
          <p:nvPr/>
        </p:nvSpPr>
        <p:spPr>
          <a:xfrm>
            <a:off x="4972594" y="6310142"/>
            <a:ext cx="3336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/>
              <a:t>Rañeiros</a:t>
            </a:r>
            <a:r>
              <a:rPr lang="es-ES" b="1" dirty="0"/>
              <a:t> en </a:t>
            </a:r>
            <a:r>
              <a:rPr lang="es-ES" b="1" dirty="0" err="1"/>
              <a:t>Castrelo</a:t>
            </a:r>
            <a:r>
              <a:rPr lang="es-ES" b="1" dirty="0"/>
              <a:t> (Cambados)</a:t>
            </a:r>
            <a:endParaRPr lang="gl-ES" b="1" dirty="0"/>
          </a:p>
        </p:txBody>
      </p:sp>
    </p:spTree>
    <p:extLst>
      <p:ext uri="{BB962C8B-B14F-4D97-AF65-F5344CB8AC3E}">
        <p14:creationId xmlns:p14="http://schemas.microsoft.com/office/powerpoint/2010/main" val="1139471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1BBCA-F0FB-0C52-7D87-6D0FBB841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392D9BA-BEDE-2600-CC16-9A116B9F9D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46" y="366875"/>
            <a:ext cx="8334364" cy="597463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07A55E8-8B4D-4492-94DC-F043D1E095C4}"/>
              </a:ext>
            </a:extLst>
          </p:cNvPr>
          <p:cNvSpPr txBox="1"/>
          <p:nvPr/>
        </p:nvSpPr>
        <p:spPr>
          <a:xfrm>
            <a:off x="5250120" y="2005656"/>
            <a:ext cx="3457027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RAÑO </a:t>
            </a:r>
            <a:endParaRPr lang="gl-ES" sz="2800" dirty="0"/>
          </a:p>
          <a:p>
            <a:r>
              <a:rPr lang="es-ES" sz="1600" b="1" dirty="0"/>
              <a:t>É </a:t>
            </a:r>
            <a:r>
              <a:rPr lang="es-ES" sz="1600" b="1" dirty="0" err="1"/>
              <a:t>semellante</a:t>
            </a:r>
            <a:r>
              <a:rPr lang="es-ES" sz="1600" b="1" dirty="0"/>
              <a:t> </a:t>
            </a:r>
            <a:r>
              <a:rPr lang="es-ES" sz="1600" b="1" dirty="0" err="1"/>
              <a:t>ao</a:t>
            </a:r>
            <a:r>
              <a:rPr lang="es-ES" sz="1600" b="1" dirty="0"/>
              <a:t> rastro, pero leva un cope metálico onde </a:t>
            </a:r>
            <a:r>
              <a:rPr lang="es-ES" sz="1600" b="1" dirty="0" err="1"/>
              <a:t>recolle</a:t>
            </a:r>
            <a:r>
              <a:rPr lang="es-ES" sz="1600" b="1" dirty="0"/>
              <a:t> as capturas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205199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EF0F6-3C96-07FA-F2EA-9594325A7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E385821-0E7C-CB9B-4CE6-48A7E3A69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5308" cy="619322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D48E39B-AC83-CD7B-B10F-5B29E0117A02}"/>
              </a:ext>
            </a:extLst>
          </p:cNvPr>
          <p:cNvSpPr txBox="1"/>
          <p:nvPr/>
        </p:nvSpPr>
        <p:spPr>
          <a:xfrm>
            <a:off x="509451" y="6119336"/>
            <a:ext cx="81250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Para </a:t>
            </a:r>
            <a:r>
              <a:rPr lang="es-ES" sz="1400" b="1" dirty="0" err="1"/>
              <a:t>traballar</a:t>
            </a:r>
            <a:r>
              <a:rPr lang="es-ES" sz="1400" b="1" dirty="0"/>
              <a:t> en zonas de </a:t>
            </a:r>
            <a:r>
              <a:rPr lang="es-ES" sz="1400" b="1" dirty="0" err="1"/>
              <a:t>moita</a:t>
            </a:r>
            <a:r>
              <a:rPr lang="es-ES" sz="1400" b="1" dirty="0"/>
              <a:t> </a:t>
            </a:r>
            <a:r>
              <a:rPr lang="es-ES" sz="1400" b="1" dirty="0" err="1"/>
              <a:t>fondura</a:t>
            </a:r>
            <a:r>
              <a:rPr lang="es-ES" sz="1400" b="1" dirty="0"/>
              <a:t> </a:t>
            </a:r>
            <a:r>
              <a:rPr lang="es-ES" sz="1400" b="1" dirty="0" err="1"/>
              <a:t>átase</a:t>
            </a:r>
            <a:r>
              <a:rPr lang="es-ES" sz="1400" b="1" dirty="0"/>
              <a:t> á parte de atrás do marco (que </a:t>
            </a:r>
            <a:r>
              <a:rPr lang="es-ES" sz="1400" b="1" dirty="0" err="1"/>
              <a:t>neses</a:t>
            </a:r>
            <a:r>
              <a:rPr lang="es-ES" sz="1400" b="1" dirty="0"/>
              <a:t> casos é triangular) </a:t>
            </a:r>
            <a:r>
              <a:rPr lang="es-ES" sz="1400" b="1" dirty="0" err="1"/>
              <a:t>unha</a:t>
            </a:r>
            <a:r>
              <a:rPr lang="es-ES" sz="1400" b="1" dirty="0"/>
              <a:t> </a:t>
            </a:r>
            <a:r>
              <a:rPr lang="es-ES" sz="1400" b="1" dirty="0" err="1"/>
              <a:t>táboa</a:t>
            </a:r>
            <a:r>
              <a:rPr lang="es-ES" sz="1400" b="1" dirty="0"/>
              <a:t> para que “</a:t>
            </a:r>
            <a:r>
              <a:rPr lang="es-ES" sz="1400" b="1" dirty="0" err="1"/>
              <a:t>voe</a:t>
            </a:r>
            <a:r>
              <a:rPr lang="es-ES" sz="1400" b="1" dirty="0"/>
              <a:t>” </a:t>
            </a:r>
            <a:r>
              <a:rPr lang="es-ES" sz="1400" b="1" dirty="0" err="1"/>
              <a:t>mellor</a:t>
            </a:r>
            <a:r>
              <a:rPr lang="es-ES" sz="1400" b="1" dirty="0"/>
              <a:t> (que se </a:t>
            </a:r>
            <a:r>
              <a:rPr lang="es-ES" sz="1400" b="1" dirty="0" err="1"/>
              <a:t>desprace</a:t>
            </a:r>
            <a:r>
              <a:rPr lang="es-ES" sz="1400" b="1" dirty="0"/>
              <a:t> </a:t>
            </a:r>
            <a:r>
              <a:rPr lang="es-ES" sz="1400" b="1" dirty="0" err="1"/>
              <a:t>na</a:t>
            </a:r>
            <a:r>
              <a:rPr lang="es-ES" sz="1400" b="1" dirty="0"/>
              <a:t> </a:t>
            </a:r>
            <a:r>
              <a:rPr lang="es-ES" sz="1400" b="1" dirty="0" err="1"/>
              <a:t>auga</a:t>
            </a:r>
            <a:r>
              <a:rPr lang="es-ES" sz="1400" b="1" dirty="0"/>
              <a:t> a </a:t>
            </a:r>
            <a:r>
              <a:rPr lang="es-ES" sz="1400" b="1" dirty="0" err="1"/>
              <a:t>maior</a:t>
            </a:r>
            <a:r>
              <a:rPr lang="es-ES" sz="1400" b="1" dirty="0"/>
              <a:t> distancia) e para </a:t>
            </a:r>
            <a:r>
              <a:rPr lang="es-ES" sz="1400" b="1" dirty="0" err="1"/>
              <a:t>facer</a:t>
            </a:r>
            <a:r>
              <a:rPr lang="es-ES" sz="1400" b="1" dirty="0"/>
              <a:t> de timón de </a:t>
            </a:r>
            <a:r>
              <a:rPr lang="es-ES" sz="1400" b="1" dirty="0" err="1"/>
              <a:t>xeito</a:t>
            </a:r>
            <a:r>
              <a:rPr lang="es-ES" sz="1400" b="1" dirty="0"/>
              <a:t> que se manteña </a:t>
            </a:r>
            <a:r>
              <a:rPr lang="es-ES" sz="1400" b="1" dirty="0" err="1"/>
              <a:t>na</a:t>
            </a:r>
            <a:r>
              <a:rPr lang="es-ES" sz="1400" b="1" dirty="0"/>
              <a:t> posición correcta.</a:t>
            </a:r>
            <a:endParaRPr lang="gl-ES" sz="1400" dirty="0"/>
          </a:p>
        </p:txBody>
      </p:sp>
    </p:spTree>
    <p:extLst>
      <p:ext uri="{BB962C8B-B14F-4D97-AF65-F5344CB8AC3E}">
        <p14:creationId xmlns:p14="http://schemas.microsoft.com/office/powerpoint/2010/main" val="60136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C0F423-629B-8683-D66E-003F75468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60" y="116843"/>
            <a:ext cx="9146160" cy="63718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E71CA6A-85EB-B413-CB6B-BB9DC46DF4F9}"/>
              </a:ext>
            </a:extLst>
          </p:cNvPr>
          <p:cNvSpPr txBox="1"/>
          <p:nvPr/>
        </p:nvSpPr>
        <p:spPr>
          <a:xfrm>
            <a:off x="2800609" y="6488668"/>
            <a:ext cx="3258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/>
              <a:t>Rañeiros</a:t>
            </a:r>
            <a:r>
              <a:rPr lang="es-ES" sz="1400" dirty="0"/>
              <a:t> </a:t>
            </a:r>
            <a:r>
              <a:rPr lang="es-ES" sz="1400" dirty="0" err="1"/>
              <a:t>na</a:t>
            </a:r>
            <a:r>
              <a:rPr lang="es-ES" sz="1400" dirty="0"/>
              <a:t> ría de Arousa</a:t>
            </a:r>
            <a:endParaRPr lang="gl-ES" sz="1400" dirty="0"/>
          </a:p>
        </p:txBody>
      </p:sp>
    </p:spTree>
    <p:extLst>
      <p:ext uri="{BB962C8B-B14F-4D97-AF65-F5344CB8AC3E}">
        <p14:creationId xmlns:p14="http://schemas.microsoft.com/office/powerpoint/2010/main" val="1530379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088F6-958E-9213-362D-463C5BC15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427AFDD-810C-842C-48DA-D3E96AD53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76"/>
          <a:stretch>
            <a:fillRect/>
          </a:stretch>
        </p:blipFill>
        <p:spPr>
          <a:xfrm>
            <a:off x="4191228" y="523526"/>
            <a:ext cx="4817915" cy="600790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1B76DE1-EADA-F274-C03E-CE545834F4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44" y="2120252"/>
            <a:ext cx="3326675" cy="225215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6B99106-ACEE-FACD-2B08-E240E41692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24" y="4486303"/>
            <a:ext cx="3590544" cy="222808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3655E18-C5C7-C812-FCC3-A910EF945CD3}"/>
              </a:ext>
            </a:extLst>
          </p:cNvPr>
          <p:cNvSpPr txBox="1"/>
          <p:nvPr/>
        </p:nvSpPr>
        <p:spPr>
          <a:xfrm>
            <a:off x="330924" y="143609"/>
            <a:ext cx="395630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CAN</a:t>
            </a:r>
            <a:endParaRPr lang="gl-ES" sz="2800" b="1" dirty="0"/>
          </a:p>
          <a:p>
            <a:r>
              <a:rPr lang="pt-BR" b="1" dirty="0" err="1"/>
              <a:t>Semellante</a:t>
            </a:r>
            <a:r>
              <a:rPr lang="pt-BR" b="1" dirty="0"/>
              <a:t> aos anteriores, de maior </a:t>
            </a:r>
            <a:r>
              <a:rPr lang="pt-BR" b="1" dirty="0" err="1"/>
              <a:t>tamaño</a:t>
            </a:r>
            <a:r>
              <a:rPr lang="pt-BR" b="1" dirty="0"/>
              <a:t> e coa </a:t>
            </a:r>
            <a:r>
              <a:rPr lang="pt-BR" b="1" dirty="0" err="1"/>
              <a:t>estructura</a:t>
            </a:r>
            <a:r>
              <a:rPr lang="pt-BR" b="1" dirty="0"/>
              <a:t> </a:t>
            </a:r>
            <a:r>
              <a:rPr lang="pt-BR" b="1" dirty="0" err="1"/>
              <a:t>reforzada</a:t>
            </a:r>
            <a:r>
              <a:rPr lang="pt-BR" b="1" dirty="0"/>
              <a:t>. </a:t>
            </a:r>
            <a:r>
              <a:rPr lang="pt-BR" b="1" dirty="0" err="1"/>
              <a:t>Arrástrase</a:t>
            </a:r>
            <a:r>
              <a:rPr lang="pt-BR" b="1" dirty="0"/>
              <a:t>, </a:t>
            </a:r>
            <a:r>
              <a:rPr lang="pt-BR" b="1" dirty="0" err="1"/>
              <a:t>xeralmente</a:t>
            </a:r>
            <a:r>
              <a:rPr lang="pt-BR" b="1" dirty="0"/>
              <a:t> </a:t>
            </a:r>
            <a:r>
              <a:rPr lang="pt-BR" b="1" dirty="0" err="1"/>
              <a:t>dous</a:t>
            </a:r>
            <a:r>
              <a:rPr lang="pt-BR" b="1" dirty="0"/>
              <a:t>, </a:t>
            </a:r>
            <a:r>
              <a:rPr lang="pt-BR" b="1" dirty="0" err="1"/>
              <a:t>pola</a:t>
            </a:r>
            <a:r>
              <a:rPr lang="pt-BR" b="1" dirty="0"/>
              <a:t> popa do barco. </a:t>
            </a:r>
          </a:p>
          <a:p>
            <a:r>
              <a:rPr lang="es-ES" b="1" dirty="0"/>
              <a:t>O </a:t>
            </a:r>
            <a:r>
              <a:rPr lang="es-ES" b="1" dirty="0" err="1"/>
              <a:t>seu</a:t>
            </a:r>
            <a:r>
              <a:rPr lang="es-ES" b="1" dirty="0"/>
              <a:t> uso está prohibido.</a:t>
            </a:r>
            <a:endParaRPr lang="gl-ES" b="1" dirty="0"/>
          </a:p>
        </p:txBody>
      </p:sp>
    </p:spTree>
    <p:extLst>
      <p:ext uri="{BB962C8B-B14F-4D97-AF65-F5344CB8AC3E}">
        <p14:creationId xmlns:p14="http://schemas.microsoft.com/office/powerpoint/2010/main" val="3763537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C726E-1F6E-9231-4FA9-CB90AC756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3AAD6DB-AC57-7ABF-AC7C-BE17389B6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27" b="4476"/>
          <a:stretch>
            <a:fillRect/>
          </a:stretch>
        </p:blipFill>
        <p:spPr>
          <a:xfrm>
            <a:off x="3435450" y="173820"/>
            <a:ext cx="5634612" cy="515845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F1599F9-1E4D-C9DA-3321-FC17A1749D0D}"/>
              </a:ext>
            </a:extLst>
          </p:cNvPr>
          <p:cNvSpPr txBox="1"/>
          <p:nvPr/>
        </p:nvSpPr>
        <p:spPr>
          <a:xfrm>
            <a:off x="0" y="408597"/>
            <a:ext cx="3519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RASTRO DA VIEIRA</a:t>
            </a:r>
            <a:endParaRPr lang="gl-ES" sz="28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66A590C-502C-BEAE-F369-FB0C521A337F}"/>
              </a:ext>
            </a:extLst>
          </p:cNvPr>
          <p:cNvSpPr txBox="1"/>
          <p:nvPr/>
        </p:nvSpPr>
        <p:spPr>
          <a:xfrm>
            <a:off x="302623" y="1064102"/>
            <a:ext cx="266482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/>
              <a:t>Ten</a:t>
            </a:r>
            <a:r>
              <a:rPr lang="pt-BR" sz="1600" b="1" dirty="0"/>
              <a:t> os dentes curtos e </a:t>
            </a:r>
            <a:r>
              <a:rPr lang="pt-BR" sz="1600" b="1" dirty="0" err="1"/>
              <a:t>doblados</a:t>
            </a:r>
            <a:r>
              <a:rPr lang="pt-BR" sz="1600" b="1" dirty="0"/>
              <a:t> cara atrás para que non se </a:t>
            </a:r>
            <a:r>
              <a:rPr lang="pt-BR" sz="1600" b="1" dirty="0" err="1"/>
              <a:t>enterren</a:t>
            </a:r>
            <a:r>
              <a:rPr lang="pt-BR" sz="1600" b="1" dirty="0"/>
              <a:t> no substrato </a:t>
            </a:r>
            <a:r>
              <a:rPr lang="pt-BR" sz="1600" b="1" dirty="0" err="1"/>
              <a:t>xa</a:t>
            </a:r>
            <a:r>
              <a:rPr lang="pt-BR" sz="1600" b="1" dirty="0"/>
              <a:t> que as vieiras, </a:t>
            </a:r>
            <a:r>
              <a:rPr lang="pt-BR" sz="1600" b="1" dirty="0" err="1"/>
              <a:t>zamburiñas</a:t>
            </a:r>
            <a:r>
              <a:rPr lang="pt-BR" sz="1600" b="1" dirty="0"/>
              <a:t> e </a:t>
            </a:r>
            <a:r>
              <a:rPr lang="pt-BR" sz="1600" b="1" dirty="0" err="1"/>
              <a:t>volandeiras</a:t>
            </a:r>
            <a:r>
              <a:rPr lang="pt-BR" sz="1600" b="1" dirty="0"/>
              <a:t> que captura </a:t>
            </a:r>
            <a:r>
              <a:rPr lang="pt-BR" sz="1600" b="1" dirty="0" err="1"/>
              <a:t>viven</a:t>
            </a:r>
            <a:r>
              <a:rPr lang="pt-BR" sz="1600" b="1" dirty="0"/>
              <a:t> pousadas no </a:t>
            </a:r>
            <a:r>
              <a:rPr lang="pt-BR" sz="1600" b="1" dirty="0" err="1"/>
              <a:t>fondo</a:t>
            </a:r>
            <a:r>
              <a:rPr lang="pt-BR" sz="1600" b="1" dirty="0"/>
              <a:t>. </a:t>
            </a:r>
            <a:r>
              <a:rPr lang="pt-BR" sz="1600" b="1" dirty="0" err="1"/>
              <a:t>Arrástranse</a:t>
            </a:r>
            <a:r>
              <a:rPr lang="pt-BR" sz="1600" b="1" dirty="0"/>
              <a:t> </a:t>
            </a:r>
            <a:r>
              <a:rPr lang="pt-BR" sz="1600" b="1" dirty="0" err="1"/>
              <a:t>pola</a:t>
            </a:r>
            <a:r>
              <a:rPr lang="pt-BR" sz="1600" b="1" dirty="0"/>
              <a:t> popa do barco, </a:t>
            </a:r>
            <a:r>
              <a:rPr lang="pt-BR" sz="1600" b="1" dirty="0" err="1"/>
              <a:t>xeralmente</a:t>
            </a:r>
            <a:r>
              <a:rPr lang="pt-BR" sz="1600" b="1" dirty="0"/>
              <a:t> </a:t>
            </a:r>
            <a:r>
              <a:rPr lang="pt-BR" sz="1600" b="1" dirty="0" err="1"/>
              <a:t>dous</a:t>
            </a:r>
            <a:r>
              <a:rPr lang="pt-BR" sz="1600" b="1" dirty="0"/>
              <a:t>.</a:t>
            </a:r>
            <a:endParaRPr lang="gl-ES" sz="1600" b="1" dirty="0"/>
          </a:p>
          <a:p>
            <a:endParaRPr lang="gl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E9CB363-DE66-EF57-704A-192BD55C87EA}"/>
              </a:ext>
            </a:extLst>
          </p:cNvPr>
          <p:cNvSpPr txBox="1"/>
          <p:nvPr/>
        </p:nvSpPr>
        <p:spPr>
          <a:xfrm>
            <a:off x="149605" y="5259276"/>
            <a:ext cx="4598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Especies que se capturan </a:t>
            </a:r>
            <a:r>
              <a:rPr lang="es-ES" sz="1400" dirty="0" err="1"/>
              <a:t>traballando</a:t>
            </a:r>
            <a:r>
              <a:rPr lang="es-ES" sz="1400" dirty="0"/>
              <a:t> a flote</a:t>
            </a:r>
            <a:endParaRPr lang="gl-ES" sz="14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5CCA982-66D1-AF7B-EEF2-BFE0603051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64561"/>
            <a:ext cx="9144000" cy="12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14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01F91-7ABC-A7CC-E16D-A1B6717D2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B64482F-E46D-3EF0-3578-37A6BE10A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0368"/>
            <a:ext cx="9121163" cy="638419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036EFA8-0B12-9D92-178F-E41946A71B5F}"/>
              </a:ext>
            </a:extLst>
          </p:cNvPr>
          <p:cNvSpPr txBox="1"/>
          <p:nvPr/>
        </p:nvSpPr>
        <p:spPr>
          <a:xfrm>
            <a:off x="3823064" y="6488668"/>
            <a:ext cx="2159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Rastro da vieira</a:t>
            </a:r>
            <a:endParaRPr lang="gl-ES" sz="1600" dirty="0"/>
          </a:p>
        </p:txBody>
      </p:sp>
    </p:spTree>
    <p:extLst>
      <p:ext uri="{BB962C8B-B14F-4D97-AF65-F5344CB8AC3E}">
        <p14:creationId xmlns:p14="http://schemas.microsoft.com/office/powerpoint/2010/main" val="3098568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01A22-0E5A-A445-DE45-8EFF61973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9300F51-0B42-019C-983B-5FB2AA3A1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39" y="476632"/>
            <a:ext cx="9122861" cy="512096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B41467D-15AB-734F-0038-6DCC5AE296C2}"/>
              </a:ext>
            </a:extLst>
          </p:cNvPr>
          <p:cNvSpPr txBox="1"/>
          <p:nvPr/>
        </p:nvSpPr>
        <p:spPr>
          <a:xfrm>
            <a:off x="404948" y="5837089"/>
            <a:ext cx="5543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/>
              <a:t>Rastro do </a:t>
            </a:r>
            <a:r>
              <a:rPr lang="pt-BR" sz="1400" b="1" dirty="0" err="1"/>
              <a:t>rabioso</a:t>
            </a:r>
            <a:endParaRPr lang="gl-ES" sz="1400" dirty="0"/>
          </a:p>
          <a:p>
            <a:r>
              <a:rPr lang="pt-BR" sz="1400" dirty="0" err="1"/>
              <a:t>Semellante</a:t>
            </a:r>
            <a:r>
              <a:rPr lang="pt-BR" sz="1400" dirty="0"/>
              <a:t> ó da vieira, coa </a:t>
            </a:r>
            <a:r>
              <a:rPr lang="pt-BR" sz="1400" dirty="0" err="1"/>
              <a:t>punta</a:t>
            </a:r>
            <a:r>
              <a:rPr lang="pt-BR" sz="1400" dirty="0"/>
              <a:t> dos dentes virada cara adiante.</a:t>
            </a:r>
            <a:endParaRPr lang="gl-ES" sz="1400" dirty="0"/>
          </a:p>
        </p:txBody>
      </p:sp>
    </p:spTree>
    <p:extLst>
      <p:ext uri="{BB962C8B-B14F-4D97-AF65-F5344CB8AC3E}">
        <p14:creationId xmlns:p14="http://schemas.microsoft.com/office/powerpoint/2010/main" val="4140282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CB5C6-FA49-CA75-FA2B-1C87A713E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FBAE4E0-2C3F-4CE8-9C2B-AA2D56C742D5}"/>
              </a:ext>
            </a:extLst>
          </p:cNvPr>
          <p:cNvSpPr txBox="1"/>
          <p:nvPr/>
        </p:nvSpPr>
        <p:spPr>
          <a:xfrm>
            <a:off x="0" y="156755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Arial Black" panose="020B0A04020102020204" pitchFamily="34" charset="0"/>
              </a:rPr>
              <a:t>APARELLOS PARA CORTAR E DESPEGAR</a:t>
            </a:r>
            <a:endParaRPr lang="gl-ES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0CF97C8-1B8B-EB46-E526-E9584FFC65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72"/>
          <a:stretch>
            <a:fillRect/>
          </a:stretch>
        </p:blipFill>
        <p:spPr>
          <a:xfrm>
            <a:off x="395283" y="3060660"/>
            <a:ext cx="4551186" cy="322723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4DE100A-1153-D5E5-C340-7E1FD4A9CB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8651" y="1009823"/>
            <a:ext cx="2739803" cy="507248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5E9D6A7-291E-E891-4537-70AE16532444}"/>
              </a:ext>
            </a:extLst>
          </p:cNvPr>
          <p:cNvSpPr txBox="1"/>
          <p:nvPr/>
        </p:nvSpPr>
        <p:spPr>
          <a:xfrm>
            <a:off x="313509" y="905691"/>
            <a:ext cx="3718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Están formados por </a:t>
            </a:r>
            <a:r>
              <a:rPr lang="es-ES" sz="1600" b="1" dirty="0" err="1"/>
              <a:t>pezas</a:t>
            </a:r>
            <a:r>
              <a:rPr lang="es-ES" sz="1600" b="1" dirty="0"/>
              <a:t> metálicas rematadas en cuñas.</a:t>
            </a:r>
            <a:endParaRPr lang="gl-ES" sz="1600" b="1" dirty="0"/>
          </a:p>
          <a:p>
            <a:r>
              <a:rPr lang="es-ES" sz="1600" b="1" dirty="0" err="1"/>
              <a:t>Úsanse</a:t>
            </a:r>
            <a:r>
              <a:rPr lang="es-ES" sz="1600" b="1" dirty="0"/>
              <a:t> para </a:t>
            </a:r>
            <a:r>
              <a:rPr lang="es-ES" sz="1600" b="1" dirty="0" err="1"/>
              <a:t>recoller</a:t>
            </a:r>
            <a:r>
              <a:rPr lang="es-ES" sz="1600" b="1" dirty="0"/>
              <a:t> e </a:t>
            </a:r>
            <a:r>
              <a:rPr lang="es-ES" sz="1600" b="1" dirty="0" err="1"/>
              <a:t>aproveitar</a:t>
            </a:r>
            <a:r>
              <a:rPr lang="es-ES" sz="1600" b="1" dirty="0"/>
              <a:t> especies que viven apegadas </a:t>
            </a:r>
            <a:r>
              <a:rPr lang="es-ES" sz="1600" b="1" dirty="0" err="1"/>
              <a:t>ás</a:t>
            </a:r>
            <a:r>
              <a:rPr lang="es-ES" sz="1600" b="1" dirty="0"/>
              <a:t> </a:t>
            </a:r>
            <a:r>
              <a:rPr lang="es-ES" sz="1600" b="1" dirty="0" err="1"/>
              <a:t>pedras</a:t>
            </a:r>
            <a:r>
              <a:rPr lang="es-ES" sz="1600" b="1" dirty="0"/>
              <a:t>: ostras, </a:t>
            </a:r>
            <a:r>
              <a:rPr lang="es-ES" sz="1600" b="1" dirty="0" err="1"/>
              <a:t>mexillóns</a:t>
            </a:r>
            <a:r>
              <a:rPr lang="es-ES" sz="1600" b="1" dirty="0"/>
              <a:t>, percebes ... </a:t>
            </a:r>
            <a:endParaRPr lang="gl-ES" sz="1600" b="1" dirty="0"/>
          </a:p>
          <a:p>
            <a:endParaRPr lang="gl-ES" sz="1600" b="1" dirty="0"/>
          </a:p>
        </p:txBody>
      </p:sp>
    </p:spTree>
    <p:extLst>
      <p:ext uri="{BB962C8B-B14F-4D97-AF65-F5344CB8AC3E}">
        <p14:creationId xmlns:p14="http://schemas.microsoft.com/office/powerpoint/2010/main" val="32769077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099AE-899D-83A0-5D1D-1CB4B6675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151C52E-C100-11D4-E49F-E6FAD48AD6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74" y="3274423"/>
            <a:ext cx="4858616" cy="330925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82090BA-13DB-DB64-EABF-C9D6FAA71D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962" y="133671"/>
            <a:ext cx="4676919" cy="372399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D6A996F-B205-7D01-A305-DAF80B351188}"/>
              </a:ext>
            </a:extLst>
          </p:cNvPr>
          <p:cNvSpPr txBox="1"/>
          <p:nvPr/>
        </p:nvSpPr>
        <p:spPr>
          <a:xfrm>
            <a:off x="313509" y="403637"/>
            <a:ext cx="28651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RASQUETA</a:t>
            </a:r>
            <a:endParaRPr lang="gl-ES" sz="2400" dirty="0"/>
          </a:p>
          <a:p>
            <a:r>
              <a:rPr lang="pt-BR" sz="1600" b="1" dirty="0"/>
              <a:t>Está formada por unha </a:t>
            </a:r>
            <a:r>
              <a:rPr lang="pt-BR" sz="1600" b="1" dirty="0" err="1"/>
              <a:t>folla</a:t>
            </a:r>
            <a:r>
              <a:rPr lang="pt-BR" sz="1600" b="1" dirty="0"/>
              <a:t> </a:t>
            </a:r>
            <a:r>
              <a:rPr lang="pt-BR" sz="1600" b="1" dirty="0" err="1"/>
              <a:t>rectangular</a:t>
            </a:r>
            <a:r>
              <a:rPr lang="pt-BR" sz="1600" b="1" dirty="0"/>
              <a:t> de ferro (máximo de 25 cm de ancho) e </a:t>
            </a:r>
            <a:r>
              <a:rPr lang="pt-BR" sz="1600" b="1" dirty="0" err="1"/>
              <a:t>un</a:t>
            </a:r>
            <a:r>
              <a:rPr lang="pt-BR" sz="1600" b="1" dirty="0"/>
              <a:t> </a:t>
            </a:r>
            <a:r>
              <a:rPr lang="pt-BR" sz="1600" b="1" dirty="0" err="1"/>
              <a:t>albado</a:t>
            </a:r>
            <a:r>
              <a:rPr lang="pt-BR" sz="1600" b="1" dirty="0"/>
              <a:t> no que se acopla </a:t>
            </a:r>
            <a:r>
              <a:rPr lang="pt-BR" sz="1600" b="1" dirty="0" err="1"/>
              <a:t>un</a:t>
            </a:r>
            <a:r>
              <a:rPr lang="pt-BR" sz="1600" b="1" dirty="0"/>
              <a:t> mango de madeira ou ferro. </a:t>
            </a:r>
          </a:p>
          <a:p>
            <a:r>
              <a:rPr lang="pt-BR" sz="1600" b="1" dirty="0" err="1"/>
              <a:t>Úsase</a:t>
            </a:r>
            <a:r>
              <a:rPr lang="pt-BR" sz="1600" b="1" dirty="0"/>
              <a:t> para arrancar </a:t>
            </a:r>
            <a:r>
              <a:rPr lang="pt-BR" sz="1600" b="1" dirty="0" err="1"/>
              <a:t>mexillóns</a:t>
            </a:r>
            <a:r>
              <a:rPr lang="pt-BR" sz="1600" b="1" dirty="0"/>
              <a:t>, percebes... das pedras. </a:t>
            </a:r>
            <a:endParaRPr lang="gl-ES" sz="1600" b="1" dirty="0"/>
          </a:p>
          <a:p>
            <a:endParaRPr lang="gl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73DDE6-9CB1-8C03-F9D0-309D6D15917A}"/>
              </a:ext>
            </a:extLst>
          </p:cNvPr>
          <p:cNvSpPr txBox="1"/>
          <p:nvPr/>
        </p:nvSpPr>
        <p:spPr>
          <a:xfrm>
            <a:off x="5133264" y="6275903"/>
            <a:ext cx="2344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Apañando cría de </a:t>
            </a:r>
            <a:r>
              <a:rPr lang="es-ES" sz="1400" dirty="0" err="1"/>
              <a:t>mexillón</a:t>
            </a:r>
            <a:endParaRPr lang="gl-ES" sz="1400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7FA11DAB-8C1D-8E9D-0030-FE6AA7667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21661">
            <a:off x="5355773" y="4134394"/>
            <a:ext cx="2830394" cy="158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969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B7CC8-21FE-216C-3B45-3E50302C8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88909F1-1553-1BA3-22BB-E8CD967A3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80591">
            <a:off x="467303" y="426653"/>
            <a:ext cx="5107302" cy="385236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DEA924F-E85F-21D8-940D-EA2DED3DE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020" y="332147"/>
            <a:ext cx="5117501" cy="386388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EE7AE29-398A-23B3-626F-10BA124F8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79471">
            <a:off x="1897397" y="2379464"/>
            <a:ext cx="2706730" cy="403704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B3CAA50-297C-14E4-BE16-710BC5B2649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4289" y="4482790"/>
            <a:ext cx="4047841" cy="204306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51B8B83-E094-5A1B-DE42-71211ADBEC3E}"/>
              </a:ext>
            </a:extLst>
          </p:cNvPr>
          <p:cNvSpPr txBox="1"/>
          <p:nvPr/>
        </p:nvSpPr>
        <p:spPr>
          <a:xfrm>
            <a:off x="6010431" y="3826701"/>
            <a:ext cx="2701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UN CONTO DA RATA LUISA </a:t>
            </a:r>
            <a:endParaRPr lang="gl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0152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09FEC-2B8F-0B75-ADB8-22BAAC996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51C6557-031D-39B5-D398-FC14B3F13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7" y="1133856"/>
            <a:ext cx="9144000" cy="572414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2341225-61A0-547D-A9CC-B835FB75F01B}"/>
              </a:ext>
            </a:extLst>
          </p:cNvPr>
          <p:cNvSpPr txBox="1"/>
          <p:nvPr/>
        </p:nvSpPr>
        <p:spPr>
          <a:xfrm>
            <a:off x="3130462" y="748294"/>
            <a:ext cx="1924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/>
              <a:t>Percebeiros</a:t>
            </a:r>
            <a:endParaRPr lang="gl-ES" sz="1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FFB4E3-7B68-4485-E668-368EC5BEAA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02" t="39223" r="23824"/>
          <a:stretch>
            <a:fillRect/>
          </a:stretch>
        </p:blipFill>
        <p:spPr>
          <a:xfrm rot="5400000">
            <a:off x="201111" y="210640"/>
            <a:ext cx="2647953" cy="251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576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6934B-EC0F-5D67-4199-8F728CC14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6848D57-BA73-CCF4-DE66-475AC16FACE8}"/>
              </a:ext>
            </a:extLst>
          </p:cNvPr>
          <p:cNvSpPr txBox="1"/>
          <p:nvPr/>
        </p:nvSpPr>
        <p:spPr>
          <a:xfrm>
            <a:off x="0" y="156755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Arial Black" panose="020B0A04020102020204" pitchFamily="34" charset="0"/>
              </a:rPr>
              <a:t>APARELLOS CON GANCHOS E ARPÓNS</a:t>
            </a:r>
            <a:endParaRPr lang="gl-ES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4C23D34-17A7-FB8C-6ED0-336C6BC166E4}"/>
              </a:ext>
            </a:extLst>
          </p:cNvPr>
          <p:cNvSpPr txBox="1"/>
          <p:nvPr/>
        </p:nvSpPr>
        <p:spPr>
          <a:xfrm>
            <a:off x="322217" y="923109"/>
            <a:ext cx="3239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Formados por un </a:t>
            </a:r>
            <a:r>
              <a:rPr lang="es-ES" sz="1600" b="1" dirty="0" err="1"/>
              <a:t>ou</a:t>
            </a:r>
            <a:r>
              <a:rPr lang="es-ES" sz="1600" b="1" dirty="0"/>
              <a:t> varios </a:t>
            </a:r>
            <a:r>
              <a:rPr lang="es-ES" sz="1600" b="1" dirty="0" err="1"/>
              <a:t>dentes</a:t>
            </a:r>
            <a:r>
              <a:rPr lang="es-ES" sz="1600" b="1" dirty="0"/>
              <a:t> afiados </a:t>
            </a:r>
            <a:r>
              <a:rPr lang="es-ES" sz="1600" b="1" dirty="0" err="1"/>
              <a:t>ou</a:t>
            </a:r>
            <a:r>
              <a:rPr lang="es-ES" sz="1600" b="1" dirty="0"/>
              <a:t> rematados en </a:t>
            </a:r>
            <a:r>
              <a:rPr lang="es-ES" sz="1600" b="1" dirty="0" err="1"/>
              <a:t>arpóns</a:t>
            </a:r>
            <a:r>
              <a:rPr lang="es-ES" sz="1600" b="1" dirty="0"/>
              <a:t>. Capturan as presas de </a:t>
            </a:r>
            <a:r>
              <a:rPr lang="es-ES" sz="1600" b="1" dirty="0" err="1"/>
              <a:t>unha</a:t>
            </a:r>
            <a:r>
              <a:rPr lang="es-ES" sz="1600" b="1" dirty="0"/>
              <a:t> en </a:t>
            </a:r>
            <a:r>
              <a:rPr lang="es-ES" sz="1600" b="1" dirty="0" err="1"/>
              <a:t>unha</a:t>
            </a:r>
            <a:r>
              <a:rPr lang="es-ES" sz="1600" b="1" dirty="0"/>
              <a:t>. A selección de especies </a:t>
            </a:r>
            <a:r>
              <a:rPr lang="es-ES" sz="1600" b="1" dirty="0" err="1"/>
              <a:t>faise</a:t>
            </a:r>
            <a:r>
              <a:rPr lang="es-ES" sz="1600" b="1" dirty="0"/>
              <a:t> visualmente.</a:t>
            </a:r>
            <a:endParaRPr lang="gl-ES" sz="1600" b="1" dirty="0"/>
          </a:p>
          <a:p>
            <a:endParaRPr lang="gl-ES" sz="16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BB79C9-F682-1266-DA96-52EB0EB41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434" y="805675"/>
            <a:ext cx="5007144" cy="605232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D9B0F27-B49B-542D-90D1-E80987FB93BF}"/>
              </a:ext>
            </a:extLst>
          </p:cNvPr>
          <p:cNvSpPr txBox="1"/>
          <p:nvPr/>
        </p:nvSpPr>
        <p:spPr>
          <a:xfrm>
            <a:off x="7454537" y="3648891"/>
            <a:ext cx="74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fisga</a:t>
            </a:r>
            <a:endParaRPr lang="gl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353BA78-2FC7-8076-04E0-8C2ACB7FEAB4}"/>
              </a:ext>
            </a:extLst>
          </p:cNvPr>
          <p:cNvSpPr txBox="1"/>
          <p:nvPr/>
        </p:nvSpPr>
        <p:spPr>
          <a:xfrm>
            <a:off x="5686697" y="4859383"/>
            <a:ext cx="1010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gancho</a:t>
            </a:r>
            <a:endParaRPr lang="gl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521C438-CF12-4910-2761-9E1D13126A07}"/>
              </a:ext>
            </a:extLst>
          </p:cNvPr>
          <p:cNvSpPr txBox="1"/>
          <p:nvPr/>
        </p:nvSpPr>
        <p:spPr>
          <a:xfrm>
            <a:off x="4572000" y="1428206"/>
            <a:ext cx="1194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bicheiros</a:t>
            </a:r>
            <a:r>
              <a:rPr lang="es-ES" dirty="0"/>
              <a:t>   </a:t>
            </a:r>
            <a:endParaRPr lang="gl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DF5E607-2020-633D-E4CD-ED9D2BA05F25}"/>
              </a:ext>
            </a:extLst>
          </p:cNvPr>
          <p:cNvSpPr txBox="1"/>
          <p:nvPr/>
        </p:nvSpPr>
        <p:spPr>
          <a:xfrm>
            <a:off x="4798423" y="6331913"/>
            <a:ext cx="1250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francadas</a:t>
            </a:r>
            <a:r>
              <a:rPr lang="es-ES" dirty="0"/>
              <a:t>   </a:t>
            </a:r>
            <a:endParaRPr lang="gl-ES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10B51EA-0F9B-C0D5-FD9D-12758D79C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49" t="16470" r="9058" b="4631"/>
          <a:stretch>
            <a:fillRect/>
          </a:stretch>
        </p:blipFill>
        <p:spPr>
          <a:xfrm>
            <a:off x="322217" y="2642313"/>
            <a:ext cx="3298664" cy="368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38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5F138E46-1D8F-ECCF-4916-32B52909FD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571993"/>
              </p:ext>
            </p:extLst>
          </p:nvPr>
        </p:nvGraphicFramePr>
        <p:xfrm>
          <a:off x="766354" y="478677"/>
          <a:ext cx="3352800" cy="23080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1866860093"/>
                    </a:ext>
                  </a:extLst>
                </a:gridCol>
              </a:tblGrid>
              <a:tr h="230806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2400" b="1" dirty="0">
                          <a:effectLst/>
                        </a:rPr>
                        <a:t>FRANCADA</a:t>
                      </a:r>
                      <a:endParaRPr lang="gl-ES" sz="2400" b="1" dirty="0">
                        <a:effectLst/>
                      </a:endParaRPr>
                    </a:p>
                    <a:p>
                      <a:pPr algn="l">
                        <a:buNone/>
                      </a:pPr>
                      <a:r>
                        <a:rPr lang="es-ES" sz="1600" b="1" dirty="0">
                          <a:effectLst/>
                        </a:rPr>
                        <a:t>Está formada por un mango, </a:t>
                      </a:r>
                      <a:r>
                        <a:rPr lang="es-ES" sz="1600" b="1" dirty="0" err="1">
                          <a:effectLst/>
                        </a:rPr>
                        <a:t>xeralmente</a:t>
                      </a:r>
                      <a:r>
                        <a:rPr lang="es-ES" sz="1600" b="1" dirty="0">
                          <a:effectLst/>
                        </a:rPr>
                        <a:t> de madeira, e </a:t>
                      </a:r>
                      <a:r>
                        <a:rPr lang="es-ES" sz="1600" b="1" dirty="0" err="1">
                          <a:effectLst/>
                        </a:rPr>
                        <a:t>unha</a:t>
                      </a:r>
                      <a:r>
                        <a:rPr lang="es-ES" sz="1600" b="1" dirty="0">
                          <a:effectLst/>
                        </a:rPr>
                        <a:t> pletina</a:t>
                      </a:r>
                    </a:p>
                    <a:p>
                      <a:pPr algn="l">
                        <a:buNone/>
                      </a:pPr>
                      <a:r>
                        <a:rPr lang="es-ES" sz="1600" b="1" dirty="0">
                          <a:effectLst/>
                        </a:rPr>
                        <a:t>con </a:t>
                      </a:r>
                      <a:r>
                        <a:rPr lang="es-ES" sz="1600" b="1" dirty="0" err="1">
                          <a:effectLst/>
                        </a:rPr>
                        <a:t>dentes</a:t>
                      </a:r>
                      <a:r>
                        <a:rPr lang="es-ES" sz="1600" b="1" dirty="0">
                          <a:effectLst/>
                        </a:rPr>
                        <a:t> de distintas </a:t>
                      </a:r>
                      <a:r>
                        <a:rPr lang="es-ES" sz="1600" b="1" dirty="0" err="1">
                          <a:effectLst/>
                        </a:rPr>
                        <a:t>lonxitudes</a:t>
                      </a:r>
                      <a:r>
                        <a:rPr lang="es-ES" sz="1600" b="1" dirty="0">
                          <a:effectLst/>
                        </a:rPr>
                        <a:t> rematados en </a:t>
                      </a:r>
                      <a:r>
                        <a:rPr lang="es-ES" sz="1600" b="1" dirty="0" err="1">
                          <a:effectLst/>
                        </a:rPr>
                        <a:t>arpóns</a:t>
                      </a:r>
                      <a:r>
                        <a:rPr lang="es-ES" sz="1600" b="1" dirty="0">
                          <a:effectLst/>
                        </a:rPr>
                        <a:t>.</a:t>
                      </a:r>
                    </a:p>
                    <a:p>
                      <a:pPr algn="l">
                        <a:buNone/>
                      </a:pPr>
                      <a:r>
                        <a:rPr lang="es-ES" sz="1600" b="1" dirty="0" err="1">
                          <a:effectLst/>
                        </a:rPr>
                        <a:t>Úsase</a:t>
                      </a:r>
                      <a:r>
                        <a:rPr lang="es-ES" sz="1600" b="1" dirty="0">
                          <a:effectLst/>
                        </a:rPr>
                        <a:t> para capturar </a:t>
                      </a:r>
                      <a:r>
                        <a:rPr lang="es-ES" sz="1600" b="1" dirty="0" err="1">
                          <a:effectLst/>
                        </a:rPr>
                        <a:t>sollas</a:t>
                      </a:r>
                      <a:r>
                        <a:rPr lang="es-ES" sz="1600" b="1" dirty="0">
                          <a:effectLst/>
                        </a:rPr>
                        <a:t>, muxes, </a:t>
                      </a:r>
                      <a:r>
                        <a:rPr lang="es-ES" sz="1600" b="1" dirty="0" err="1">
                          <a:effectLst/>
                        </a:rPr>
                        <a:t>xibas</a:t>
                      </a:r>
                      <a:r>
                        <a:rPr lang="es-ES" sz="1600" b="1" dirty="0">
                          <a:effectLst/>
                        </a:rPr>
                        <a:t>... tanto a </a:t>
                      </a:r>
                      <a:r>
                        <a:rPr lang="es-ES" sz="1600" b="1" dirty="0" err="1">
                          <a:effectLst/>
                        </a:rPr>
                        <a:t>pé</a:t>
                      </a:r>
                      <a:r>
                        <a:rPr lang="es-ES" sz="1600" b="1" dirty="0">
                          <a:effectLst/>
                        </a:rPr>
                        <a:t> como desde </a:t>
                      </a:r>
                      <a:r>
                        <a:rPr lang="es-ES" sz="1600" b="1" dirty="0" err="1">
                          <a:effectLst/>
                        </a:rPr>
                        <a:t>unha</a:t>
                      </a:r>
                      <a:r>
                        <a:rPr lang="es-ES" sz="1600" b="1" dirty="0">
                          <a:effectLst/>
                        </a:rPr>
                        <a:t> </a:t>
                      </a:r>
                      <a:r>
                        <a:rPr lang="es-ES" sz="1600" b="1" dirty="0" err="1">
                          <a:effectLst/>
                        </a:rPr>
                        <a:t>pequena</a:t>
                      </a:r>
                      <a:r>
                        <a:rPr lang="es-ES" sz="1600" b="1" dirty="0">
                          <a:effectLst/>
                        </a:rPr>
                        <a:t> embarcación</a:t>
                      </a:r>
                      <a:r>
                        <a:rPr lang="es-ES" sz="1600" dirty="0">
                          <a:effectLst/>
                        </a:rPr>
                        <a:t>.</a:t>
                      </a:r>
                      <a:endParaRPr lang="gl-ES" sz="1600" dirty="0">
                        <a:effectLst/>
                        <a:latin typeface="Zurich Win95B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570913"/>
                  </a:ext>
                </a:extLst>
              </a:tr>
            </a:tbl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532AA4E3-C3C5-3412-1F0D-0577B07438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5490" y="274173"/>
            <a:ext cx="3531756" cy="616146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3454D36-A493-D7DF-2C26-C8EA9A3EC0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753" y="3001630"/>
            <a:ext cx="5087471" cy="324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20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0EF3C-6E6B-C610-2335-C45A12D5A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04A8D59-68FE-6197-0098-4CEEB39E0E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688"/>
          <a:stretch>
            <a:fillRect/>
          </a:stretch>
        </p:blipFill>
        <p:spPr>
          <a:xfrm>
            <a:off x="204652" y="3187337"/>
            <a:ext cx="6173345" cy="344598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5BD9B00-2A90-FC0A-325B-EB63A0AAE9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341"/>
          <a:stretch>
            <a:fillRect/>
          </a:stretch>
        </p:blipFill>
        <p:spPr>
          <a:xfrm>
            <a:off x="5037908" y="128885"/>
            <a:ext cx="3826716" cy="419056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4197057-3DC4-D7F4-B85F-765B383E51A8}"/>
              </a:ext>
            </a:extLst>
          </p:cNvPr>
          <p:cNvSpPr txBox="1"/>
          <p:nvPr/>
        </p:nvSpPr>
        <p:spPr>
          <a:xfrm>
            <a:off x="530039" y="320474"/>
            <a:ext cx="380682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GANCHO,  BICHEIRO</a:t>
            </a:r>
            <a:r>
              <a:rPr lang="es-ES" sz="2400" dirty="0"/>
              <a:t>  </a:t>
            </a:r>
            <a:endParaRPr lang="gl-ES" sz="2400" dirty="0"/>
          </a:p>
          <a:p>
            <a:r>
              <a:rPr lang="pt-BR" sz="1600" b="1" dirty="0"/>
              <a:t>É </a:t>
            </a:r>
            <a:r>
              <a:rPr lang="pt-BR" sz="1600" b="1" dirty="0" err="1"/>
              <a:t>un</a:t>
            </a:r>
            <a:r>
              <a:rPr lang="pt-BR" sz="1600" b="1" dirty="0"/>
              <a:t> </a:t>
            </a:r>
            <a:r>
              <a:rPr lang="pt-BR" sz="1600" b="1" dirty="0" err="1"/>
              <a:t>aparello</a:t>
            </a:r>
            <a:r>
              <a:rPr lang="pt-BR" sz="1600" b="1" dirty="0"/>
              <a:t> </a:t>
            </a:r>
            <a:r>
              <a:rPr lang="pt-BR" sz="1600" b="1" dirty="0" err="1"/>
              <a:t>con</a:t>
            </a:r>
            <a:r>
              <a:rPr lang="pt-BR" sz="1600" b="1" dirty="0"/>
              <a:t> moitas variantes. Está formado por </a:t>
            </a:r>
            <a:r>
              <a:rPr lang="pt-BR" sz="1600" b="1" dirty="0" err="1"/>
              <a:t>un</a:t>
            </a:r>
            <a:r>
              <a:rPr lang="pt-BR" sz="1600" b="1" dirty="0"/>
              <a:t> mango de </a:t>
            </a:r>
            <a:r>
              <a:rPr lang="pt-BR" sz="1600" b="1" dirty="0" err="1"/>
              <a:t>lonxitude</a:t>
            </a:r>
            <a:r>
              <a:rPr lang="pt-BR" sz="1600" b="1" dirty="0"/>
              <a:t> </a:t>
            </a:r>
            <a:r>
              <a:rPr lang="pt-BR" sz="1600" b="1" dirty="0" err="1"/>
              <a:t>variable</a:t>
            </a:r>
            <a:r>
              <a:rPr lang="pt-BR" sz="1600" b="1" dirty="0"/>
              <a:t> e </a:t>
            </a:r>
            <a:r>
              <a:rPr lang="pt-BR" sz="1600" b="1" dirty="0" err="1"/>
              <a:t>un</a:t>
            </a:r>
            <a:r>
              <a:rPr lang="pt-BR" sz="1600" b="1" dirty="0"/>
              <a:t> ou </a:t>
            </a:r>
            <a:r>
              <a:rPr lang="pt-BR" sz="1600" b="1" dirty="0" err="1"/>
              <a:t>varios</a:t>
            </a:r>
            <a:r>
              <a:rPr lang="pt-BR" sz="1600" b="1" dirty="0"/>
              <a:t> ganchos de ferro (ás </a:t>
            </a:r>
            <a:r>
              <a:rPr lang="pt-BR" sz="1600" b="1" dirty="0" err="1"/>
              <a:t>veces</a:t>
            </a:r>
            <a:r>
              <a:rPr lang="pt-BR" sz="1600" b="1" dirty="0"/>
              <a:t> </a:t>
            </a:r>
            <a:r>
              <a:rPr lang="pt-BR" sz="1600" b="1" dirty="0" err="1"/>
              <a:t>anzois</a:t>
            </a:r>
            <a:r>
              <a:rPr lang="pt-BR" sz="1600" b="1" dirty="0"/>
              <a:t>) </a:t>
            </a:r>
            <a:r>
              <a:rPr lang="pt-BR" sz="1600" b="1" dirty="0" err="1"/>
              <a:t>suxeitos</a:t>
            </a:r>
            <a:r>
              <a:rPr lang="pt-BR" sz="1600" b="1" dirty="0"/>
              <a:t> </a:t>
            </a:r>
            <a:r>
              <a:rPr lang="pt-BR" sz="1600" b="1" dirty="0" err="1"/>
              <a:t>nun</a:t>
            </a:r>
            <a:r>
              <a:rPr lang="pt-BR" sz="1600" b="1" dirty="0"/>
              <a:t> dos extremos. </a:t>
            </a:r>
            <a:r>
              <a:rPr lang="pt-BR" sz="1600" b="1" dirty="0" err="1"/>
              <a:t>Úsase</a:t>
            </a:r>
            <a:r>
              <a:rPr lang="pt-BR" sz="1600" b="1" dirty="0"/>
              <a:t> a pé ou desde unha pequena </a:t>
            </a:r>
            <a:r>
              <a:rPr lang="pt-BR" sz="1600" b="1" dirty="0" err="1"/>
              <a:t>embarcación</a:t>
            </a:r>
            <a:r>
              <a:rPr lang="pt-BR" sz="1600" b="1" dirty="0"/>
              <a:t> para capturar </a:t>
            </a:r>
            <a:r>
              <a:rPr lang="pt-BR" sz="1600" b="1" dirty="0" err="1"/>
              <a:t>especies</a:t>
            </a:r>
            <a:r>
              <a:rPr lang="pt-BR" sz="1600" b="1" dirty="0"/>
              <a:t> que </a:t>
            </a:r>
            <a:r>
              <a:rPr lang="pt-BR" sz="1600" b="1" dirty="0" err="1"/>
              <a:t>viven</a:t>
            </a:r>
            <a:r>
              <a:rPr lang="pt-BR" sz="1600" b="1" dirty="0"/>
              <a:t> nas fendas (</a:t>
            </a:r>
            <a:r>
              <a:rPr lang="pt-BR" sz="1600" b="1" dirty="0" err="1"/>
              <a:t>polbos</a:t>
            </a:r>
            <a:r>
              <a:rPr lang="pt-BR" sz="1600" b="1" dirty="0"/>
              <a:t>, </a:t>
            </a:r>
            <a:r>
              <a:rPr lang="pt-BR" sz="1600" b="1" dirty="0" err="1"/>
              <a:t>cóngaros</a:t>
            </a:r>
            <a:r>
              <a:rPr lang="pt-BR" sz="1600" b="1" dirty="0"/>
              <a:t>, fanecas barbudas). </a:t>
            </a:r>
            <a:endParaRPr lang="gl-ES" sz="1400" b="1" dirty="0"/>
          </a:p>
        </p:txBody>
      </p:sp>
    </p:spTree>
    <p:extLst>
      <p:ext uri="{BB962C8B-B14F-4D97-AF65-F5344CB8AC3E}">
        <p14:creationId xmlns:p14="http://schemas.microsoft.com/office/powerpoint/2010/main" val="5384419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3D6CC-1835-99F7-1D2E-57B4E8A86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ED7D647-471B-F5E1-4501-6C454573F9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285" y="3256510"/>
            <a:ext cx="3878046" cy="336636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CDB2381-4A93-74FB-3C16-421E2C907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33" r="11719"/>
          <a:stretch>
            <a:fillRect/>
          </a:stretch>
        </p:blipFill>
        <p:spPr>
          <a:xfrm>
            <a:off x="5408024" y="370510"/>
            <a:ext cx="3483428" cy="618806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43139B-A8E2-8C62-CE8B-518437A49BA8}"/>
              </a:ext>
            </a:extLst>
          </p:cNvPr>
          <p:cNvSpPr txBox="1"/>
          <p:nvPr/>
        </p:nvSpPr>
        <p:spPr>
          <a:xfrm>
            <a:off x="391885" y="235131"/>
            <a:ext cx="470262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FISGA</a:t>
            </a:r>
          </a:p>
          <a:p>
            <a:r>
              <a:rPr lang="es-ES" sz="1600" b="1" dirty="0" err="1"/>
              <a:t>Emprégase</a:t>
            </a:r>
            <a:r>
              <a:rPr lang="es-ES" sz="1600" b="1" dirty="0"/>
              <a:t> para apañar </a:t>
            </a:r>
            <a:r>
              <a:rPr lang="es-ES" sz="1600" b="1" dirty="0" err="1"/>
              <a:t>longueiróns</a:t>
            </a:r>
            <a:r>
              <a:rPr lang="es-ES" sz="1600" b="1" dirty="0"/>
              <a:t>. Dentro da </a:t>
            </a:r>
            <a:r>
              <a:rPr lang="es-ES" sz="1600" b="1" dirty="0" err="1"/>
              <a:t>súa</a:t>
            </a:r>
            <a:r>
              <a:rPr lang="es-ES" sz="1600" b="1" dirty="0"/>
              <a:t> aparente </a:t>
            </a:r>
            <a:r>
              <a:rPr lang="es-ES" sz="1600" b="1" dirty="0" err="1"/>
              <a:t>simplicidade</a:t>
            </a:r>
            <a:r>
              <a:rPr lang="es-ES" sz="1600" b="1" dirty="0"/>
              <a:t>, un </a:t>
            </a:r>
            <a:r>
              <a:rPr lang="es-ES" sz="1600" b="1" dirty="0" err="1"/>
              <a:t>arame</a:t>
            </a:r>
            <a:r>
              <a:rPr lang="es-ES" sz="1600" b="1" dirty="0"/>
              <a:t> longo </a:t>
            </a:r>
            <a:r>
              <a:rPr lang="es-ES" sz="1600" b="1" dirty="0" err="1"/>
              <a:t>cunha</a:t>
            </a:r>
            <a:r>
              <a:rPr lang="es-ES" sz="1600" b="1" dirty="0"/>
              <a:t> punta ancha cónica, implica un doble </a:t>
            </a:r>
            <a:r>
              <a:rPr lang="es-ES" sz="1600" b="1" dirty="0" err="1"/>
              <a:t>coñecemento</a:t>
            </a:r>
            <a:r>
              <a:rPr lang="es-ES" sz="1600" b="1" dirty="0"/>
              <a:t>: </a:t>
            </a:r>
            <a:r>
              <a:rPr lang="es-ES" sz="1600" b="1" dirty="0" err="1"/>
              <a:t>recoñecer</a:t>
            </a:r>
            <a:r>
              <a:rPr lang="es-ES" sz="1600" b="1" dirty="0"/>
              <a:t> os buratos que os </a:t>
            </a:r>
            <a:r>
              <a:rPr lang="es-ES" sz="1600" b="1" dirty="0" err="1"/>
              <a:t>animais</a:t>
            </a:r>
            <a:r>
              <a:rPr lang="es-ES" sz="1600" b="1" dirty="0"/>
              <a:t> fan </a:t>
            </a:r>
            <a:r>
              <a:rPr lang="es-ES" sz="1600" b="1" dirty="0" err="1"/>
              <a:t>na</a:t>
            </a:r>
            <a:r>
              <a:rPr lang="es-ES" sz="1600" b="1" dirty="0"/>
              <a:t> </a:t>
            </a:r>
            <a:r>
              <a:rPr lang="es-ES" sz="1600" b="1" dirty="0" err="1"/>
              <a:t>area</a:t>
            </a:r>
            <a:r>
              <a:rPr lang="es-ES" sz="1600" b="1" dirty="0"/>
              <a:t> e saber que </a:t>
            </a:r>
            <a:r>
              <a:rPr lang="es-ES" sz="1600" b="1" dirty="0" err="1"/>
              <a:t>mentres</a:t>
            </a:r>
            <a:r>
              <a:rPr lang="es-ES" sz="1600" b="1" dirty="0"/>
              <a:t> están </a:t>
            </a:r>
            <a:r>
              <a:rPr lang="es-ES" sz="1600" b="1" dirty="0" err="1"/>
              <a:t>relaxados</a:t>
            </a:r>
            <a:r>
              <a:rPr lang="es-ES" sz="1600" b="1" dirty="0"/>
              <a:t> </a:t>
            </a:r>
            <a:r>
              <a:rPr lang="es-ES" sz="1600" b="1" dirty="0" err="1"/>
              <a:t>manteñen</a:t>
            </a:r>
            <a:r>
              <a:rPr lang="es-ES" sz="1600" b="1" dirty="0"/>
              <a:t> as </a:t>
            </a:r>
            <a:r>
              <a:rPr lang="es-ES" sz="1600" b="1" dirty="0" err="1"/>
              <a:t>cunchas</a:t>
            </a:r>
            <a:r>
              <a:rPr lang="es-ES" sz="1600" b="1" dirty="0"/>
              <a:t> </a:t>
            </a:r>
            <a:r>
              <a:rPr lang="es-ES" sz="1600" b="1" dirty="0" err="1"/>
              <a:t>entreabertas</a:t>
            </a:r>
            <a:r>
              <a:rPr lang="es-ES" sz="1600" b="1" dirty="0"/>
              <a:t>. </a:t>
            </a:r>
            <a:r>
              <a:rPr lang="es-ES" sz="1600" b="1" dirty="0" err="1"/>
              <a:t>Ao</a:t>
            </a:r>
            <a:r>
              <a:rPr lang="es-ES" sz="1600" b="1" dirty="0"/>
              <a:t> meter a fisga dentro do burato esta </a:t>
            </a:r>
            <a:r>
              <a:rPr lang="es-ES" sz="1600" b="1" dirty="0" err="1"/>
              <a:t>baixa</a:t>
            </a:r>
            <a:r>
              <a:rPr lang="es-ES" sz="1600" b="1" dirty="0"/>
              <a:t> por dentro da </a:t>
            </a:r>
            <a:r>
              <a:rPr lang="es-ES" sz="1600" b="1" dirty="0" err="1"/>
              <a:t>cuncha</a:t>
            </a:r>
            <a:r>
              <a:rPr lang="es-ES" sz="1600" b="1" dirty="0"/>
              <a:t> do </a:t>
            </a:r>
            <a:r>
              <a:rPr lang="es-ES" sz="1600" b="1" dirty="0" err="1"/>
              <a:t>longueirón</a:t>
            </a:r>
            <a:r>
              <a:rPr lang="es-ES" sz="1600" b="1" dirty="0"/>
              <a:t> que, </a:t>
            </a:r>
            <a:r>
              <a:rPr lang="es-ES" sz="1600" b="1" dirty="0" err="1"/>
              <a:t>ao</a:t>
            </a:r>
            <a:r>
              <a:rPr lang="es-ES" sz="1600" b="1" dirty="0"/>
              <a:t> sentirse molestado, reacciona </a:t>
            </a:r>
            <a:r>
              <a:rPr lang="es-ES" sz="1600" b="1" dirty="0" err="1"/>
              <a:t>pechándoa</a:t>
            </a:r>
            <a:r>
              <a:rPr lang="es-ES" sz="1600" b="1" dirty="0"/>
              <a:t>. </a:t>
            </a:r>
            <a:r>
              <a:rPr lang="es-ES" sz="1600" b="1" dirty="0" err="1"/>
              <a:t>Ao</a:t>
            </a:r>
            <a:r>
              <a:rPr lang="es-ES" sz="1600" b="1" dirty="0"/>
              <a:t> sacar a fisga, a punta, </a:t>
            </a:r>
            <a:r>
              <a:rPr lang="es-ES" sz="1600" b="1" dirty="0" err="1"/>
              <a:t>máis</a:t>
            </a:r>
            <a:r>
              <a:rPr lang="es-ES" sz="1600" b="1" dirty="0"/>
              <a:t> ancha que a </a:t>
            </a:r>
            <a:r>
              <a:rPr lang="es-ES" sz="1600" b="1" dirty="0" err="1"/>
              <a:t>cuncha</a:t>
            </a:r>
            <a:r>
              <a:rPr lang="es-ES" sz="1600" b="1" dirty="0"/>
              <a:t>, </a:t>
            </a:r>
            <a:r>
              <a:rPr lang="es-ES" sz="1600" b="1" dirty="0" err="1"/>
              <a:t>arrasta</a:t>
            </a:r>
            <a:r>
              <a:rPr lang="es-ES" sz="1600" b="1" dirty="0"/>
              <a:t> o </a:t>
            </a:r>
            <a:r>
              <a:rPr lang="es-ES" sz="1600" b="1" dirty="0" err="1"/>
              <a:t>longueirón</a:t>
            </a:r>
            <a:r>
              <a:rPr lang="es-ES" sz="1600" b="1" dirty="0"/>
              <a:t> para </a:t>
            </a:r>
            <a:r>
              <a:rPr lang="es-ES" sz="1600" b="1" dirty="0" err="1"/>
              <a:t>fora</a:t>
            </a:r>
            <a:r>
              <a:rPr lang="es-ES" sz="1600" b="1" dirty="0"/>
              <a:t>. </a:t>
            </a:r>
            <a:endParaRPr lang="gl-ES" sz="1600" b="1" dirty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5531546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B157E-3151-D89A-1A95-0264AED3E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5E18FCC-220B-BE63-3A41-F8A8E0312E7D}"/>
              </a:ext>
            </a:extLst>
          </p:cNvPr>
          <p:cNvSpPr txBox="1"/>
          <p:nvPr/>
        </p:nvSpPr>
        <p:spPr>
          <a:xfrm>
            <a:off x="0" y="156755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Arial Black" panose="020B0A04020102020204" pitchFamily="34" charset="0"/>
              </a:rPr>
              <a:t>APARELLOS CON ENGADOS</a:t>
            </a:r>
            <a:endParaRPr lang="gl-ES" sz="2400" b="1" dirty="0">
              <a:latin typeface="Arial Black" panose="020B0A040201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0E2F1FA-6368-F7A1-7AC6-F920D56D0E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778" y="756781"/>
            <a:ext cx="4768440" cy="569335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2ECBB4C-8719-3659-9925-C573FF5E8CE0}"/>
              </a:ext>
            </a:extLst>
          </p:cNvPr>
          <p:cNvSpPr txBox="1"/>
          <p:nvPr/>
        </p:nvSpPr>
        <p:spPr>
          <a:xfrm>
            <a:off x="153272" y="972414"/>
            <a:ext cx="38875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Empréganse</a:t>
            </a:r>
            <a:r>
              <a:rPr lang="pt-BR" b="1" dirty="0"/>
              <a:t> para capturar </a:t>
            </a:r>
            <a:r>
              <a:rPr lang="pt-BR" b="1" dirty="0" err="1"/>
              <a:t>especies</a:t>
            </a:r>
            <a:r>
              <a:rPr lang="pt-BR" b="1" dirty="0"/>
              <a:t> carnívoras que </a:t>
            </a:r>
            <a:r>
              <a:rPr lang="pt-BR" b="1" dirty="0" err="1"/>
              <a:t>son</a:t>
            </a:r>
            <a:r>
              <a:rPr lang="pt-BR" b="1" dirty="0"/>
              <a:t> atraídas a eles mediante unha </a:t>
            </a:r>
            <a:r>
              <a:rPr lang="pt-BR" b="1" dirty="0" err="1"/>
              <a:t>carnada</a:t>
            </a:r>
            <a:r>
              <a:rPr lang="pt-BR" b="1" dirty="0"/>
              <a:t> ou isco, ou </a:t>
            </a:r>
            <a:r>
              <a:rPr lang="pt-BR" b="1" dirty="0" err="1"/>
              <a:t>obxectos</a:t>
            </a:r>
            <a:r>
              <a:rPr lang="pt-BR" b="1" dirty="0"/>
              <a:t> que </a:t>
            </a:r>
            <a:r>
              <a:rPr lang="pt-BR" b="1" dirty="0" err="1"/>
              <a:t>chaman</a:t>
            </a:r>
            <a:r>
              <a:rPr lang="pt-BR" b="1" dirty="0"/>
              <a:t> a </a:t>
            </a:r>
            <a:r>
              <a:rPr lang="pt-BR" b="1" dirty="0" err="1"/>
              <a:t>atención</a:t>
            </a:r>
            <a:r>
              <a:rPr lang="pt-BR" b="1" dirty="0"/>
              <a:t> das </a:t>
            </a:r>
            <a:r>
              <a:rPr lang="pt-BR" b="1" dirty="0" err="1"/>
              <a:t>especies</a:t>
            </a:r>
            <a:r>
              <a:rPr lang="pt-BR" b="1" dirty="0"/>
              <a:t> (cebos artificias, fitas ...)</a:t>
            </a:r>
            <a:endParaRPr lang="gl-ES" b="1" dirty="0"/>
          </a:p>
          <a:p>
            <a:r>
              <a:rPr lang="pt-BR" b="1" dirty="0" err="1"/>
              <a:t>Seleccionan</a:t>
            </a:r>
            <a:r>
              <a:rPr lang="pt-BR" b="1" dirty="0"/>
              <a:t> ás </a:t>
            </a:r>
            <a:r>
              <a:rPr lang="pt-BR" b="1" dirty="0" err="1"/>
              <a:t>especies</a:t>
            </a:r>
            <a:r>
              <a:rPr lang="pt-BR" b="1" dirty="0"/>
              <a:t> polo tipo de engado, polo </a:t>
            </a:r>
            <a:r>
              <a:rPr lang="pt-BR" b="1" dirty="0" err="1"/>
              <a:t>tamaño</a:t>
            </a:r>
            <a:r>
              <a:rPr lang="pt-BR" b="1" dirty="0"/>
              <a:t> das picas ou a abertura das </a:t>
            </a:r>
            <a:r>
              <a:rPr lang="pt-BR" b="1" dirty="0" err="1"/>
              <a:t>mallas</a:t>
            </a:r>
            <a:r>
              <a:rPr lang="pt-BR" b="1" dirty="0"/>
              <a:t>.</a:t>
            </a:r>
            <a:endParaRPr lang="gl-ES" b="1" dirty="0"/>
          </a:p>
          <a:p>
            <a:endParaRPr lang="gl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E95A400-E914-4C70-FEAB-3CA18668F9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9627"/>
          <a:stretch>
            <a:fillRect/>
          </a:stretch>
        </p:blipFill>
        <p:spPr>
          <a:xfrm>
            <a:off x="1072895" y="3378556"/>
            <a:ext cx="1592209" cy="325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984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499F50E-5D48-386C-4920-E209134B6F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608" y="2177057"/>
            <a:ext cx="6640784" cy="455105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B64729A-F582-F781-898A-95B972530734}"/>
              </a:ext>
            </a:extLst>
          </p:cNvPr>
          <p:cNvSpPr txBox="1"/>
          <p:nvPr/>
        </p:nvSpPr>
        <p:spPr>
          <a:xfrm>
            <a:off x="252548" y="289679"/>
            <a:ext cx="856052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ANZOIS OU PICAS </a:t>
            </a:r>
            <a:endParaRPr lang="gl-ES" b="1" dirty="0"/>
          </a:p>
          <a:p>
            <a:r>
              <a:rPr lang="es-ES" sz="1600" b="1" dirty="0"/>
              <a:t>Son </a:t>
            </a:r>
            <a:r>
              <a:rPr lang="es-ES" sz="1600" b="1" dirty="0" err="1"/>
              <a:t>pezas</a:t>
            </a:r>
            <a:r>
              <a:rPr lang="es-ES" sz="1600" b="1" dirty="0"/>
              <a:t> metálicas curvas con </a:t>
            </a:r>
            <a:r>
              <a:rPr lang="es-ES" sz="1600" b="1" dirty="0" err="1"/>
              <a:t>dous</a:t>
            </a:r>
            <a:r>
              <a:rPr lang="es-ES" sz="1600" b="1" dirty="0"/>
              <a:t> brazos </a:t>
            </a:r>
            <a:r>
              <a:rPr lang="es-ES" sz="1600" b="1" dirty="0" err="1"/>
              <a:t>desiguais</a:t>
            </a:r>
            <a:r>
              <a:rPr lang="es-ES" sz="1600" b="1" dirty="0"/>
              <a:t>. </a:t>
            </a:r>
            <a:r>
              <a:rPr lang="pt-BR" sz="1600" b="1" dirty="0"/>
              <a:t>A parte longa remata </a:t>
            </a:r>
            <a:r>
              <a:rPr lang="pt-BR" sz="1600" b="1" dirty="0" err="1"/>
              <a:t>nun</a:t>
            </a:r>
            <a:r>
              <a:rPr lang="pt-BR" sz="1600" b="1" dirty="0"/>
              <a:t> anel ou </a:t>
            </a:r>
            <a:r>
              <a:rPr lang="pt-BR" sz="1600" b="1" dirty="0" err="1"/>
              <a:t>nunha</a:t>
            </a:r>
            <a:r>
              <a:rPr lang="pt-BR" sz="1600" b="1" dirty="0"/>
              <a:t> </a:t>
            </a:r>
            <a:r>
              <a:rPr lang="pt-BR" sz="1600" b="1" dirty="0" err="1"/>
              <a:t>aplanadura</a:t>
            </a:r>
            <a:r>
              <a:rPr lang="pt-BR" sz="1600" b="1" dirty="0"/>
              <a:t> na que se </a:t>
            </a:r>
            <a:r>
              <a:rPr lang="pt-BR" sz="1600" b="1" dirty="0" err="1"/>
              <a:t>suxeita</a:t>
            </a:r>
            <a:r>
              <a:rPr lang="pt-BR" sz="1600" b="1" dirty="0"/>
              <a:t> a </a:t>
            </a:r>
            <a:r>
              <a:rPr lang="pt-BR" sz="1600" b="1" dirty="0" err="1"/>
              <a:t>liña</a:t>
            </a:r>
            <a:r>
              <a:rPr lang="pt-BR" sz="1600" b="1" dirty="0"/>
              <a:t> (</a:t>
            </a:r>
            <a:r>
              <a:rPr lang="pt-BR" sz="1600" b="1" dirty="0" err="1"/>
              <a:t>fío</a:t>
            </a:r>
            <a:r>
              <a:rPr lang="pt-BR" sz="1600" b="1" dirty="0"/>
              <a:t> de plástico de </a:t>
            </a:r>
            <a:r>
              <a:rPr lang="pt-BR" sz="1600" b="1" dirty="0" err="1"/>
              <a:t>lonxitude</a:t>
            </a:r>
            <a:r>
              <a:rPr lang="pt-BR" sz="1600" b="1" dirty="0"/>
              <a:t> </a:t>
            </a:r>
            <a:r>
              <a:rPr lang="pt-BR" sz="1600" b="1" dirty="0" err="1"/>
              <a:t>variable</a:t>
            </a:r>
            <a:r>
              <a:rPr lang="pt-BR" sz="1600" b="1" dirty="0"/>
              <a:t>) e a parte corta remata </a:t>
            </a:r>
            <a:r>
              <a:rPr lang="pt-BR" sz="1600" b="1" dirty="0" err="1"/>
              <a:t>nun</a:t>
            </a:r>
            <a:r>
              <a:rPr lang="pt-BR" sz="1600" b="1" dirty="0"/>
              <a:t> garfo que se crava na boca dos peixes </a:t>
            </a:r>
            <a:r>
              <a:rPr lang="pt-BR" sz="1600" b="1" dirty="0" err="1"/>
              <a:t>cando</a:t>
            </a:r>
            <a:r>
              <a:rPr lang="pt-BR" sz="1600" b="1" dirty="0"/>
              <a:t> </a:t>
            </a:r>
            <a:r>
              <a:rPr lang="pt-BR" sz="1600" b="1" dirty="0" err="1"/>
              <a:t>tentan</a:t>
            </a:r>
            <a:r>
              <a:rPr lang="pt-BR" sz="1600" b="1" dirty="0"/>
              <a:t> comer o engado. </a:t>
            </a:r>
            <a:r>
              <a:rPr lang="pt-BR" sz="1600" b="1" dirty="0" err="1"/>
              <a:t>Son</a:t>
            </a:r>
            <a:r>
              <a:rPr lang="pt-BR" sz="1600" b="1" dirty="0"/>
              <a:t> de formas e </a:t>
            </a:r>
            <a:r>
              <a:rPr lang="pt-BR" sz="1600" b="1" dirty="0" err="1"/>
              <a:t>tamaños</a:t>
            </a:r>
            <a:r>
              <a:rPr lang="pt-BR" sz="1600" b="1" dirty="0"/>
              <a:t> </a:t>
            </a:r>
            <a:r>
              <a:rPr lang="pt-BR" sz="1600" b="1" dirty="0" err="1"/>
              <a:t>variables</a:t>
            </a:r>
            <a:r>
              <a:rPr lang="pt-BR" sz="1600" b="1" dirty="0"/>
              <a:t> segundo a </a:t>
            </a:r>
            <a:r>
              <a:rPr lang="pt-BR" sz="1600" b="1" dirty="0" err="1"/>
              <a:t>especie</a:t>
            </a:r>
            <a:r>
              <a:rPr lang="pt-BR" sz="1600" b="1" dirty="0"/>
              <a:t> á que se </a:t>
            </a:r>
            <a:r>
              <a:rPr lang="pt-BR" sz="1600" b="1" dirty="0" err="1"/>
              <a:t>destinen</a:t>
            </a:r>
            <a:r>
              <a:rPr lang="pt-BR" sz="1600" b="1" dirty="0"/>
              <a:t>.</a:t>
            </a:r>
            <a:endParaRPr lang="gl-ES" sz="1600" b="1" dirty="0"/>
          </a:p>
          <a:p>
            <a:r>
              <a:rPr lang="pt-BR" sz="1600" b="1" dirty="0"/>
              <a:t>As capturas </a:t>
            </a:r>
            <a:r>
              <a:rPr lang="pt-BR" sz="1600" b="1" dirty="0" err="1"/>
              <a:t>fanse</a:t>
            </a:r>
            <a:r>
              <a:rPr lang="pt-BR" sz="1600" b="1" dirty="0"/>
              <a:t> individualmente (cada anzol </a:t>
            </a:r>
            <a:r>
              <a:rPr lang="pt-BR" sz="1600" b="1" dirty="0" err="1"/>
              <a:t>so</a:t>
            </a:r>
            <a:r>
              <a:rPr lang="pt-BR" sz="1600" b="1" dirty="0"/>
              <a:t> </a:t>
            </a:r>
            <a:r>
              <a:rPr lang="pt-BR" sz="1600" b="1" dirty="0" err="1"/>
              <a:t>colle</a:t>
            </a:r>
            <a:r>
              <a:rPr lang="pt-BR" sz="1600" b="1" dirty="0"/>
              <a:t> </a:t>
            </a:r>
            <a:r>
              <a:rPr lang="pt-BR" sz="1600" b="1" dirty="0" err="1"/>
              <a:t>un</a:t>
            </a:r>
            <a:r>
              <a:rPr lang="pt-BR" sz="1600" b="1" dirty="0"/>
              <a:t> peixe). </a:t>
            </a:r>
            <a:r>
              <a:rPr lang="pt-BR" sz="1600" b="1" dirty="0" err="1"/>
              <a:t>Seleccionan</a:t>
            </a:r>
            <a:r>
              <a:rPr lang="pt-BR" sz="1600" b="1" dirty="0"/>
              <a:t> o </a:t>
            </a:r>
            <a:r>
              <a:rPr lang="pt-BR" sz="1600" b="1" dirty="0" err="1"/>
              <a:t>tamaño</a:t>
            </a:r>
            <a:r>
              <a:rPr lang="pt-BR" sz="1600" b="1" dirty="0"/>
              <a:t> da captura </a:t>
            </a:r>
            <a:r>
              <a:rPr lang="pt-BR" sz="1600" b="1" dirty="0" err="1"/>
              <a:t>en</a:t>
            </a:r>
            <a:r>
              <a:rPr lang="pt-BR" sz="1600" b="1" dirty="0"/>
              <a:t> </a:t>
            </a:r>
            <a:r>
              <a:rPr lang="pt-BR" sz="1600" b="1" dirty="0" err="1"/>
              <a:t>función</a:t>
            </a:r>
            <a:r>
              <a:rPr lang="pt-BR" sz="1600" b="1" dirty="0"/>
              <a:t> do </a:t>
            </a:r>
            <a:r>
              <a:rPr lang="pt-BR" sz="1600" b="1" dirty="0" err="1"/>
              <a:t>tamaño</a:t>
            </a:r>
            <a:r>
              <a:rPr lang="pt-BR" sz="1600" b="1" dirty="0"/>
              <a:t> do anzol e, </a:t>
            </a:r>
            <a:r>
              <a:rPr lang="pt-BR" sz="1600" b="1" dirty="0" err="1"/>
              <a:t>en</a:t>
            </a:r>
            <a:r>
              <a:rPr lang="pt-BR" sz="1600" b="1" dirty="0"/>
              <a:t> </a:t>
            </a:r>
            <a:r>
              <a:rPr lang="pt-BR" sz="1600" b="1" dirty="0" err="1"/>
              <a:t>moitos</a:t>
            </a:r>
            <a:r>
              <a:rPr lang="pt-BR" sz="1600" b="1" dirty="0"/>
              <a:t> casos, a </a:t>
            </a:r>
            <a:r>
              <a:rPr lang="pt-BR" sz="1600" b="1" dirty="0" err="1"/>
              <a:t>especie</a:t>
            </a:r>
            <a:r>
              <a:rPr lang="pt-BR" sz="1600" b="1" dirty="0"/>
              <a:t> polo tipo de engado.</a:t>
            </a:r>
            <a:endParaRPr lang="gl-ES" sz="1600" b="1" dirty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1890353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1FD8A-29AD-7164-CF0D-7AFE7B0F8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1D524AF-3272-F375-E857-C0C007602F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93" b="4583"/>
          <a:stretch>
            <a:fillRect/>
          </a:stretch>
        </p:blipFill>
        <p:spPr>
          <a:xfrm>
            <a:off x="3805645" y="3428999"/>
            <a:ext cx="4433771" cy="322434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DFFD054-77EB-49DB-C6B0-AED70FAE49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207" y="134983"/>
            <a:ext cx="4285354" cy="329401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CD990F4-9F52-A77A-630B-E5B2100CDDD9}"/>
              </a:ext>
            </a:extLst>
          </p:cNvPr>
          <p:cNvSpPr txBox="1"/>
          <p:nvPr/>
        </p:nvSpPr>
        <p:spPr>
          <a:xfrm>
            <a:off x="408567" y="447156"/>
            <a:ext cx="308357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LIÑAS</a:t>
            </a:r>
          </a:p>
          <a:p>
            <a:r>
              <a:rPr lang="es-ES" sz="1600" b="1" dirty="0"/>
              <a:t>Son </a:t>
            </a:r>
            <a:r>
              <a:rPr lang="es-ES" sz="1600" b="1" dirty="0" err="1"/>
              <a:t>fíos</a:t>
            </a:r>
            <a:r>
              <a:rPr lang="es-ES" sz="1600" b="1" dirty="0"/>
              <a:t> de </a:t>
            </a:r>
            <a:r>
              <a:rPr lang="es-ES" sz="1600" b="1" dirty="0" err="1"/>
              <a:t>lonxitude</a:t>
            </a:r>
            <a:r>
              <a:rPr lang="es-ES" sz="1600" b="1" dirty="0"/>
              <a:t> variable que levan </a:t>
            </a:r>
            <a:r>
              <a:rPr lang="es-ES" sz="1600" b="1" dirty="0" err="1"/>
              <a:t>anzois</a:t>
            </a:r>
            <a:r>
              <a:rPr lang="es-ES" sz="1600" b="1" dirty="0"/>
              <a:t> no </a:t>
            </a:r>
            <a:r>
              <a:rPr lang="es-ES" sz="1600" b="1" dirty="0" err="1"/>
              <a:t>seu</a:t>
            </a:r>
            <a:r>
              <a:rPr lang="es-ES" sz="1600" b="1" dirty="0"/>
              <a:t> remate. </a:t>
            </a:r>
            <a:r>
              <a:rPr lang="es-ES" sz="1600" b="1" dirty="0" err="1"/>
              <a:t>Recóllense</a:t>
            </a:r>
            <a:r>
              <a:rPr lang="es-ES" sz="1600" b="1" dirty="0"/>
              <a:t> en </a:t>
            </a:r>
            <a:r>
              <a:rPr lang="es-ES" sz="1600" b="1" dirty="0" err="1"/>
              <a:t>paus</a:t>
            </a:r>
            <a:r>
              <a:rPr lang="es-ES" sz="1600" b="1" dirty="0"/>
              <a:t> </a:t>
            </a:r>
            <a:r>
              <a:rPr lang="es-ES" sz="1600" b="1" dirty="0" err="1"/>
              <a:t>ou</a:t>
            </a:r>
            <a:r>
              <a:rPr lang="es-ES" sz="1600" b="1" dirty="0"/>
              <a:t> </a:t>
            </a:r>
            <a:r>
              <a:rPr lang="es-ES" sz="1600" b="1" dirty="0" err="1"/>
              <a:t>cortizas</a:t>
            </a:r>
            <a:r>
              <a:rPr lang="es-ES" sz="1600" b="1" dirty="0"/>
              <a:t> (</a:t>
            </a:r>
            <a:r>
              <a:rPr lang="es-ES" sz="1600" b="1" dirty="0" err="1"/>
              <a:t>gradellas</a:t>
            </a:r>
            <a:r>
              <a:rPr lang="es-ES" sz="1600" b="1" dirty="0"/>
              <a:t>) e presentan </a:t>
            </a:r>
            <a:r>
              <a:rPr lang="es-ES" sz="1600" b="1" dirty="0" err="1"/>
              <a:t>moitas</a:t>
            </a:r>
            <a:r>
              <a:rPr lang="es-ES" sz="1600" b="1" dirty="0"/>
              <a:t> variantes. </a:t>
            </a:r>
            <a:r>
              <a:rPr lang="es-ES" sz="1600" b="1" dirty="0" err="1"/>
              <a:t>Compleméntanse</a:t>
            </a:r>
            <a:r>
              <a:rPr lang="es-ES" sz="1600" b="1" dirty="0"/>
              <a:t> con pesos (chumbos) para </a:t>
            </a:r>
            <a:r>
              <a:rPr lang="es-ES" sz="1600" b="1" dirty="0" err="1"/>
              <a:t>fondealas</a:t>
            </a:r>
            <a:r>
              <a:rPr lang="es-ES" sz="1600" b="1" dirty="0"/>
              <a:t> e </a:t>
            </a:r>
            <a:r>
              <a:rPr lang="es-ES" sz="1600" b="1" dirty="0" err="1"/>
              <a:t>boias</a:t>
            </a:r>
            <a:r>
              <a:rPr lang="es-ES" sz="1600" b="1" dirty="0"/>
              <a:t> (para </a:t>
            </a:r>
            <a:r>
              <a:rPr lang="es-ES" sz="1600" b="1" dirty="0" err="1"/>
              <a:t>manter</a:t>
            </a:r>
            <a:r>
              <a:rPr lang="es-ES" sz="1600" b="1" dirty="0"/>
              <a:t> os </a:t>
            </a:r>
            <a:r>
              <a:rPr lang="es-ES" sz="1600" b="1" dirty="0" err="1"/>
              <a:t>anzois</a:t>
            </a:r>
            <a:r>
              <a:rPr lang="es-ES" sz="1600" b="1" dirty="0"/>
              <a:t> á </a:t>
            </a:r>
            <a:r>
              <a:rPr lang="es-ES" sz="1600" b="1" dirty="0" err="1"/>
              <a:t>fondura</a:t>
            </a:r>
            <a:r>
              <a:rPr lang="es-ES" sz="1600" b="1" dirty="0"/>
              <a:t> </a:t>
            </a:r>
            <a:r>
              <a:rPr lang="es-ES" sz="1600" b="1" dirty="0" err="1"/>
              <a:t>desexada</a:t>
            </a:r>
            <a:r>
              <a:rPr lang="es-ES" sz="1600" b="1" dirty="0"/>
              <a:t>). </a:t>
            </a:r>
            <a:r>
              <a:rPr lang="pt-BR" sz="1600" b="1" dirty="0" err="1"/>
              <a:t>Manéxanse</a:t>
            </a:r>
            <a:r>
              <a:rPr lang="pt-BR" sz="1600" b="1" dirty="0"/>
              <a:t> á man. Captura todo tipo de peixes como faneca, </a:t>
            </a:r>
            <a:r>
              <a:rPr lang="pt-BR" sz="1600" b="1" dirty="0" err="1"/>
              <a:t>ollomol</a:t>
            </a:r>
            <a:r>
              <a:rPr lang="pt-BR" sz="1600" b="1" dirty="0"/>
              <a:t>, </a:t>
            </a:r>
            <a:r>
              <a:rPr lang="pt-BR" sz="1600" b="1" dirty="0" err="1"/>
              <a:t>badexo</a:t>
            </a:r>
            <a:r>
              <a:rPr lang="pt-BR" sz="1600" b="1" dirty="0"/>
              <a:t>, pinto, congro...</a:t>
            </a:r>
            <a:endParaRPr lang="gl-ES" sz="16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3561920-869B-7586-FDC2-8D27E432E2BA}"/>
              </a:ext>
            </a:extLst>
          </p:cNvPr>
          <p:cNvSpPr txBox="1"/>
          <p:nvPr/>
        </p:nvSpPr>
        <p:spPr>
          <a:xfrm>
            <a:off x="1785039" y="5546691"/>
            <a:ext cx="170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/>
              <a:t>Distintas formas </a:t>
            </a:r>
          </a:p>
          <a:p>
            <a:pPr algn="r"/>
            <a:r>
              <a:rPr lang="es-ES" sz="1400" dirty="0"/>
              <a:t>de armar liñas</a:t>
            </a:r>
            <a:endParaRPr lang="gl-ES" sz="1400" dirty="0"/>
          </a:p>
        </p:txBody>
      </p:sp>
    </p:spTree>
    <p:extLst>
      <p:ext uri="{BB962C8B-B14F-4D97-AF65-F5344CB8AC3E}">
        <p14:creationId xmlns:p14="http://schemas.microsoft.com/office/powerpoint/2010/main" val="34395828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C0839-6D9C-4176-D3CA-83D3CBB61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DF45118-BC69-B514-7146-350F093649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03" y="1988819"/>
            <a:ext cx="3633216" cy="324612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9B93E7A-D380-BE2D-F61E-66C49FD0DA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566" y="0"/>
            <a:ext cx="4864790" cy="687764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EBC8A90-6BEC-AD5C-2F44-0F1B24A19D70}"/>
              </a:ext>
            </a:extLst>
          </p:cNvPr>
          <p:cNvSpPr txBox="1"/>
          <p:nvPr/>
        </p:nvSpPr>
        <p:spPr>
          <a:xfrm>
            <a:off x="1297759" y="4927162"/>
            <a:ext cx="1323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/>
              <a:t>gradella</a:t>
            </a:r>
            <a:endParaRPr lang="gl-ES" sz="1400" dirty="0"/>
          </a:p>
        </p:txBody>
      </p:sp>
    </p:spTree>
    <p:extLst>
      <p:ext uri="{BB962C8B-B14F-4D97-AF65-F5344CB8AC3E}">
        <p14:creationId xmlns:p14="http://schemas.microsoft.com/office/powerpoint/2010/main" val="11641578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B1BD78-6C79-B22F-2898-1D6CCB448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7139" y="23971"/>
            <a:ext cx="3381375" cy="620077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00D2107-61D2-E011-48CC-F03E7744DE72}"/>
              </a:ext>
            </a:extLst>
          </p:cNvPr>
          <p:cNvSpPr txBox="1"/>
          <p:nvPr/>
        </p:nvSpPr>
        <p:spPr>
          <a:xfrm>
            <a:off x="557348" y="435429"/>
            <a:ext cx="40146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VARA</a:t>
            </a:r>
          </a:p>
          <a:p>
            <a:r>
              <a:rPr lang="es-ES" sz="1600" b="1" dirty="0"/>
              <a:t>É un </a:t>
            </a:r>
            <a:r>
              <a:rPr lang="es-ES" sz="1600" b="1" dirty="0" err="1"/>
              <a:t>aparello</a:t>
            </a:r>
            <a:r>
              <a:rPr lang="es-ES" sz="1600" b="1" dirty="0"/>
              <a:t> </a:t>
            </a:r>
            <a:r>
              <a:rPr lang="es-ES" sz="1600" b="1" dirty="0" err="1"/>
              <a:t>moi</a:t>
            </a:r>
            <a:r>
              <a:rPr lang="es-ES" sz="1600" b="1" dirty="0"/>
              <a:t> simple formado por </a:t>
            </a:r>
            <a:r>
              <a:rPr lang="es-ES" sz="1600" b="1" dirty="0" err="1"/>
              <a:t>unha</a:t>
            </a:r>
            <a:r>
              <a:rPr lang="es-ES" sz="1600" b="1" dirty="0"/>
              <a:t> vara </a:t>
            </a:r>
            <a:r>
              <a:rPr lang="es-ES" sz="1600" b="1" dirty="0" err="1"/>
              <a:t>ou</a:t>
            </a:r>
            <a:r>
              <a:rPr lang="es-ES" sz="1600" b="1" dirty="0"/>
              <a:t> cana </a:t>
            </a:r>
            <a:r>
              <a:rPr lang="es-ES" sz="1600" b="1" dirty="0" err="1"/>
              <a:t>na</a:t>
            </a:r>
            <a:r>
              <a:rPr lang="es-ES" sz="1600" b="1" dirty="0"/>
              <a:t> que se ata un fío </a:t>
            </a:r>
            <a:r>
              <a:rPr lang="es-ES" sz="1600" b="1" dirty="0" err="1"/>
              <a:t>cunha</a:t>
            </a:r>
            <a:r>
              <a:rPr lang="es-ES" sz="1600" b="1" dirty="0"/>
              <a:t> pica. </a:t>
            </a:r>
            <a:r>
              <a:rPr lang="es-ES" sz="1600" b="1" dirty="0" err="1"/>
              <a:t>Métese</a:t>
            </a:r>
            <a:r>
              <a:rPr lang="es-ES" sz="1600" b="1" dirty="0"/>
              <a:t> nos buratos das </a:t>
            </a:r>
            <a:r>
              <a:rPr lang="es-ES" sz="1600" b="1" dirty="0" err="1"/>
              <a:t>pedras</a:t>
            </a:r>
            <a:r>
              <a:rPr lang="es-ES" sz="1600" b="1" dirty="0"/>
              <a:t> e escolleras e </a:t>
            </a:r>
            <a:r>
              <a:rPr lang="es-ES" sz="1600" b="1" dirty="0" err="1"/>
              <a:t>déixase</a:t>
            </a:r>
            <a:r>
              <a:rPr lang="es-ES" sz="1600" b="1" dirty="0"/>
              <a:t> quedar. </a:t>
            </a:r>
            <a:r>
              <a:rPr lang="es-ES" sz="1600" b="1" dirty="0" err="1"/>
              <a:t>Emprégase</a:t>
            </a:r>
            <a:r>
              <a:rPr lang="es-ES" sz="1600" b="1" dirty="0"/>
              <a:t> para pescar </a:t>
            </a:r>
            <a:r>
              <a:rPr lang="es-ES" sz="1600" b="1" dirty="0" err="1"/>
              <a:t>peixes</a:t>
            </a:r>
            <a:r>
              <a:rPr lang="es-ES" sz="1600" b="1" dirty="0"/>
              <a:t> das </a:t>
            </a:r>
            <a:r>
              <a:rPr lang="es-ES" sz="1600" b="1" dirty="0" err="1"/>
              <a:t>pedras</a:t>
            </a:r>
            <a:r>
              <a:rPr lang="es-ES" sz="1600" b="1" dirty="0"/>
              <a:t> como o </a:t>
            </a:r>
            <a:r>
              <a:rPr lang="es-ES" sz="1600" b="1" dirty="0" err="1"/>
              <a:t>congro</a:t>
            </a:r>
            <a:r>
              <a:rPr lang="es-ES" sz="1600" b="1" dirty="0"/>
              <a:t>.</a:t>
            </a:r>
          </a:p>
          <a:p>
            <a:endParaRPr lang="es-ES" dirty="0"/>
          </a:p>
          <a:p>
            <a:endParaRPr lang="gl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3FCC193-0C59-5C05-D980-85307EBA2A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541" y="2190403"/>
            <a:ext cx="4634266" cy="339791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69036C3-2AD6-8DCC-0A8A-B6F4409D80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75630" y="5010150"/>
            <a:ext cx="3618939" cy="149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00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80F86-DB2E-5D1B-844E-60DFC18F9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6A47A2D-E08F-99C5-98EE-557811B6E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076"/>
            <a:ext cx="9144000" cy="666992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F9A27BC-951E-3B2F-2AF4-8026B83AB35B}"/>
              </a:ext>
            </a:extLst>
          </p:cNvPr>
          <p:cNvSpPr txBox="1"/>
          <p:nvPr/>
        </p:nvSpPr>
        <p:spPr>
          <a:xfrm>
            <a:off x="1149531" y="6374675"/>
            <a:ext cx="195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1988 (5 </a:t>
            </a:r>
            <a:r>
              <a:rPr lang="es-ES" b="1" dirty="0" err="1">
                <a:solidFill>
                  <a:schemeClr val="bg1"/>
                </a:solidFill>
              </a:rPr>
              <a:t>cartaces</a:t>
            </a:r>
            <a:r>
              <a:rPr lang="es-ES" b="1" dirty="0">
                <a:solidFill>
                  <a:schemeClr val="bg1"/>
                </a:solidFill>
              </a:rPr>
              <a:t>)</a:t>
            </a:r>
            <a:endParaRPr lang="gl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942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B2C133C-4DE1-C1C4-59EC-74A04DBA3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61"/>
          <a:stretch>
            <a:fillRect/>
          </a:stretch>
        </p:blipFill>
        <p:spPr>
          <a:xfrm>
            <a:off x="4930561" y="303072"/>
            <a:ext cx="3946412" cy="605681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299EE6B-773E-C2E8-BC8E-179CB7504E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595" y="3170605"/>
            <a:ext cx="4882193" cy="324503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3C6248D-CE94-9088-9B29-ACECE5F7300E}"/>
              </a:ext>
            </a:extLst>
          </p:cNvPr>
          <p:cNvSpPr txBox="1"/>
          <p:nvPr/>
        </p:nvSpPr>
        <p:spPr>
          <a:xfrm>
            <a:off x="924527" y="303072"/>
            <a:ext cx="2290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endParaRPr lang="es-ES" dirty="0"/>
          </a:p>
          <a:p>
            <a:endParaRPr lang="gl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5EC0C82-899E-1700-DF75-9736B677080C}"/>
              </a:ext>
            </a:extLst>
          </p:cNvPr>
          <p:cNvSpPr txBox="1"/>
          <p:nvPr/>
        </p:nvSpPr>
        <p:spPr>
          <a:xfrm>
            <a:off x="397657" y="442364"/>
            <a:ext cx="477523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CANA</a:t>
            </a:r>
            <a:endParaRPr lang="es-ES" sz="2800" b="1" dirty="0"/>
          </a:p>
          <a:p>
            <a:r>
              <a:rPr lang="es-ES" sz="1600" b="1" dirty="0"/>
              <a:t>Son liñas que como complemento levan una vara longa e flexible que permite un </a:t>
            </a:r>
            <a:r>
              <a:rPr lang="es-ES" sz="1600" b="1" dirty="0" err="1"/>
              <a:t>lanzamento</a:t>
            </a:r>
            <a:r>
              <a:rPr lang="es-ES" sz="1600" b="1" dirty="0"/>
              <a:t> </a:t>
            </a:r>
            <a:r>
              <a:rPr lang="es-ES" sz="1600" b="1" dirty="0" err="1"/>
              <a:t>máis</a:t>
            </a:r>
            <a:r>
              <a:rPr lang="es-ES" sz="1600" b="1" dirty="0"/>
              <a:t> </a:t>
            </a:r>
            <a:r>
              <a:rPr lang="es-ES" sz="1600" b="1" dirty="0" err="1"/>
              <a:t>lonxano</a:t>
            </a:r>
            <a:r>
              <a:rPr lang="es-ES" sz="1600" b="1" dirty="0"/>
              <a:t> </a:t>
            </a:r>
            <a:r>
              <a:rPr lang="es-ES" sz="1600" b="1" dirty="0" err="1"/>
              <a:t>ou</a:t>
            </a:r>
            <a:r>
              <a:rPr lang="es-ES" sz="1600" b="1" dirty="0"/>
              <a:t> botar os </a:t>
            </a:r>
            <a:r>
              <a:rPr lang="es-ES" sz="1600" b="1" dirty="0" err="1"/>
              <a:t>anzois</a:t>
            </a:r>
            <a:r>
              <a:rPr lang="es-ES" sz="1600" b="1" dirty="0"/>
              <a:t> nos lugares </a:t>
            </a:r>
            <a:r>
              <a:rPr lang="es-ES" sz="1600" b="1" dirty="0" err="1"/>
              <a:t>máis</a:t>
            </a:r>
            <a:r>
              <a:rPr lang="es-ES" sz="1600" b="1" dirty="0"/>
              <a:t> </a:t>
            </a:r>
            <a:r>
              <a:rPr lang="es-ES" sz="1600" b="1" dirty="0" err="1"/>
              <a:t>axeitados</a:t>
            </a:r>
            <a:r>
              <a:rPr lang="es-ES" sz="1600" b="1" dirty="0"/>
              <a:t>. Pódense complementar con carretes para </a:t>
            </a:r>
            <a:r>
              <a:rPr lang="es-ES" sz="1600" b="1" dirty="0" err="1"/>
              <a:t>recoller</a:t>
            </a:r>
            <a:r>
              <a:rPr lang="es-ES" sz="1600" b="1" dirty="0"/>
              <a:t> o fío e </a:t>
            </a:r>
            <a:r>
              <a:rPr lang="es-ES" sz="1600" b="1" dirty="0" err="1"/>
              <a:t>boias</a:t>
            </a:r>
            <a:r>
              <a:rPr lang="es-ES" sz="1600" b="1" dirty="0"/>
              <a:t> para </a:t>
            </a:r>
            <a:r>
              <a:rPr lang="es-ES" sz="1600" b="1" dirty="0" err="1"/>
              <a:t>axustar</a:t>
            </a:r>
            <a:r>
              <a:rPr lang="es-ES" sz="1600" b="1" dirty="0"/>
              <a:t> o calado do </a:t>
            </a:r>
            <a:r>
              <a:rPr lang="es-ES" sz="1600" b="1" dirty="0" err="1"/>
              <a:t>anzol</a:t>
            </a:r>
            <a:r>
              <a:rPr lang="es-ES" sz="1600" b="1" dirty="0"/>
              <a:t>. </a:t>
            </a:r>
          </a:p>
          <a:p>
            <a:r>
              <a:rPr lang="es-ES" sz="1600" b="1" dirty="0" err="1"/>
              <a:t>Úsase</a:t>
            </a:r>
            <a:r>
              <a:rPr lang="es-ES" sz="1600" b="1" dirty="0"/>
              <a:t> desde a costa </a:t>
            </a:r>
            <a:r>
              <a:rPr lang="es-ES" sz="1600" b="1" dirty="0" err="1"/>
              <a:t>ou</a:t>
            </a:r>
            <a:r>
              <a:rPr lang="es-ES" sz="1600" b="1" dirty="0"/>
              <a:t> desde </a:t>
            </a:r>
            <a:r>
              <a:rPr lang="es-ES" sz="1600" b="1" dirty="0" err="1"/>
              <a:t>embarcacións</a:t>
            </a:r>
            <a:r>
              <a:rPr lang="es-ES" sz="1600" b="1" dirty="0"/>
              <a:t> para capturar todo tipo de </a:t>
            </a:r>
            <a:r>
              <a:rPr lang="es-ES" sz="1600" b="1" dirty="0" err="1"/>
              <a:t>peixes</a:t>
            </a:r>
            <a:r>
              <a:rPr lang="es-ES" sz="1600" b="1" dirty="0"/>
              <a:t>. As canas </a:t>
            </a:r>
            <a:r>
              <a:rPr lang="es-ES" sz="1600" b="1" dirty="0" err="1"/>
              <a:t>úsanse</a:t>
            </a:r>
            <a:r>
              <a:rPr lang="es-ES" sz="1600" b="1" dirty="0"/>
              <a:t> </a:t>
            </a:r>
            <a:r>
              <a:rPr lang="es-ES" sz="1600" b="1" dirty="0" err="1"/>
              <a:t>maiormente</a:t>
            </a:r>
            <a:r>
              <a:rPr lang="es-ES" sz="1600" b="1" dirty="0"/>
              <a:t> para a pesca deportiva.</a:t>
            </a:r>
            <a:endParaRPr lang="gl-ES" sz="1600" b="1" dirty="0"/>
          </a:p>
        </p:txBody>
      </p:sp>
    </p:spTree>
    <p:extLst>
      <p:ext uri="{BB962C8B-B14F-4D97-AF65-F5344CB8AC3E}">
        <p14:creationId xmlns:p14="http://schemas.microsoft.com/office/powerpoint/2010/main" val="1489750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3D2D9-42D9-F97E-B343-0F6ABA44B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F0C3C97-18C4-61F5-55E7-C90EF70F4A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914" y="2126787"/>
            <a:ext cx="2664823" cy="438947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3F10E43-32DB-0C8C-97EF-C2EE5C88CD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9"/>
          <a:stretch>
            <a:fillRect/>
          </a:stretch>
        </p:blipFill>
        <p:spPr>
          <a:xfrm>
            <a:off x="949234" y="2280377"/>
            <a:ext cx="4080789" cy="435118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A8CA46A-1F9D-5D51-FAC6-84AE4B56A732}"/>
              </a:ext>
            </a:extLst>
          </p:cNvPr>
          <p:cNvSpPr txBox="1"/>
          <p:nvPr/>
        </p:nvSpPr>
        <p:spPr>
          <a:xfrm>
            <a:off x="217715" y="156773"/>
            <a:ext cx="85431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Están formados por </a:t>
            </a:r>
            <a:r>
              <a:rPr lang="es-ES" sz="1600" b="1" dirty="0" err="1"/>
              <a:t>unha</a:t>
            </a:r>
            <a:r>
              <a:rPr lang="es-ES" sz="1600" b="1" dirty="0"/>
              <a:t> tralla (madre) e un número variable de </a:t>
            </a:r>
            <a:r>
              <a:rPr lang="es-ES" sz="1600" b="1" dirty="0" err="1"/>
              <a:t>brazoladas</a:t>
            </a:r>
            <a:r>
              <a:rPr lang="es-ES" sz="1600" b="1" dirty="0"/>
              <a:t> (anacos de tanza de ata 1 braza) no que se empatan as picas </a:t>
            </a:r>
            <a:r>
              <a:rPr lang="es-ES" sz="1600" b="1" dirty="0" err="1"/>
              <a:t>ou</a:t>
            </a:r>
            <a:r>
              <a:rPr lang="es-ES" sz="1600" b="1" dirty="0"/>
              <a:t> </a:t>
            </a:r>
            <a:r>
              <a:rPr lang="es-ES" sz="1600" b="1" dirty="0" err="1"/>
              <a:t>anzois</a:t>
            </a:r>
            <a:r>
              <a:rPr lang="es-ES" sz="1600" b="1" dirty="0"/>
              <a:t>. </a:t>
            </a:r>
            <a:r>
              <a:rPr lang="pt-BR" sz="1600" b="1" dirty="0"/>
              <a:t>No </a:t>
            </a:r>
            <a:r>
              <a:rPr lang="pt-BR" sz="1600" b="1" dirty="0" err="1"/>
              <a:t>comezo</a:t>
            </a:r>
            <a:r>
              <a:rPr lang="pt-BR" sz="1600" b="1" dirty="0"/>
              <a:t> e no remate das madres van as </a:t>
            </a:r>
            <a:r>
              <a:rPr lang="pt-BR" sz="1600" b="1" dirty="0" err="1"/>
              <a:t>trallas</a:t>
            </a:r>
            <a:r>
              <a:rPr lang="pt-BR" sz="1600" b="1" dirty="0"/>
              <a:t> </a:t>
            </a:r>
            <a:r>
              <a:rPr lang="pt-BR" sz="1600" b="1" dirty="0" err="1"/>
              <a:t>co</a:t>
            </a:r>
            <a:r>
              <a:rPr lang="pt-BR" sz="1600" b="1" dirty="0"/>
              <a:t> </a:t>
            </a:r>
            <a:r>
              <a:rPr lang="pt-BR" sz="1600" b="1" dirty="0" err="1"/>
              <a:t>fondeo</a:t>
            </a:r>
            <a:r>
              <a:rPr lang="pt-BR" sz="1600" b="1" dirty="0"/>
              <a:t> (pedras, poutadas ou </a:t>
            </a:r>
            <a:r>
              <a:rPr lang="pt-BR" sz="1600" b="1" dirty="0" err="1"/>
              <a:t>rizóns</a:t>
            </a:r>
            <a:r>
              <a:rPr lang="pt-BR" sz="1600" b="1" dirty="0"/>
              <a:t>) para </a:t>
            </a:r>
            <a:r>
              <a:rPr lang="pt-BR" sz="1600" b="1" dirty="0" err="1"/>
              <a:t>mantelos</a:t>
            </a:r>
            <a:r>
              <a:rPr lang="pt-BR" sz="1600" b="1" dirty="0"/>
              <a:t> fixos e o </a:t>
            </a:r>
            <a:r>
              <a:rPr lang="pt-BR" sz="1600" b="1" dirty="0" err="1"/>
              <a:t>calamento</a:t>
            </a:r>
            <a:r>
              <a:rPr lang="pt-BR" sz="1600" b="1" dirty="0"/>
              <a:t> (boias ou </a:t>
            </a:r>
            <a:r>
              <a:rPr lang="pt-BR" sz="1600" b="1" dirty="0" err="1"/>
              <a:t>boureis</a:t>
            </a:r>
            <a:r>
              <a:rPr lang="pt-BR" sz="1600" b="1" dirty="0"/>
              <a:t>) para </a:t>
            </a:r>
            <a:r>
              <a:rPr lang="pt-BR" sz="1600" b="1" dirty="0" err="1"/>
              <a:t>telos</a:t>
            </a:r>
            <a:r>
              <a:rPr lang="pt-BR" sz="1600" b="1" dirty="0"/>
              <a:t> localizados e poder </a:t>
            </a:r>
            <a:r>
              <a:rPr lang="pt-BR" sz="1600" b="1" dirty="0" err="1"/>
              <a:t>recollelos</a:t>
            </a:r>
            <a:r>
              <a:rPr lang="pt-BR" sz="1600" b="1" dirty="0"/>
              <a:t>. Para </a:t>
            </a:r>
            <a:r>
              <a:rPr lang="pt-BR" sz="1600" b="1" dirty="0" err="1"/>
              <a:t>transportalo</a:t>
            </a:r>
            <a:r>
              <a:rPr lang="pt-BR" sz="1600" b="1" dirty="0"/>
              <a:t> ou </a:t>
            </a:r>
            <a:r>
              <a:rPr lang="pt-BR" sz="1600" b="1" dirty="0" err="1"/>
              <a:t>gardalo</a:t>
            </a:r>
            <a:r>
              <a:rPr lang="pt-BR" sz="1600" b="1" dirty="0"/>
              <a:t> </a:t>
            </a:r>
            <a:r>
              <a:rPr lang="pt-BR" sz="1600" b="1" dirty="0" err="1"/>
              <a:t>recóllese</a:t>
            </a:r>
            <a:r>
              <a:rPr lang="pt-BR" sz="1600" b="1" dirty="0"/>
              <a:t> </a:t>
            </a:r>
            <a:r>
              <a:rPr lang="pt-BR" sz="1600" b="1" dirty="0" err="1"/>
              <a:t>en</a:t>
            </a:r>
            <a:r>
              <a:rPr lang="pt-BR" sz="1600" b="1" dirty="0"/>
              <a:t> cestas ou caixas coa beira acondicionada para espetar as picas, </a:t>
            </a:r>
            <a:r>
              <a:rPr lang="pt-BR" sz="1600" b="1" dirty="0" err="1"/>
              <a:t>gáñase</a:t>
            </a:r>
            <a:r>
              <a:rPr lang="pt-BR" sz="1600" b="1" dirty="0"/>
              <a:t> a madre á roda e as picas </a:t>
            </a:r>
            <a:r>
              <a:rPr lang="pt-BR" sz="1600" b="1" dirty="0" err="1"/>
              <a:t>vanse</a:t>
            </a:r>
            <a:r>
              <a:rPr lang="pt-BR" sz="1600" b="1" dirty="0"/>
              <a:t> espetando seguindo a </a:t>
            </a:r>
            <a:r>
              <a:rPr lang="pt-BR" sz="1600" b="1" dirty="0" err="1"/>
              <a:t>orde</a:t>
            </a:r>
            <a:r>
              <a:rPr lang="pt-BR" sz="1600" b="1" dirty="0"/>
              <a:t> inversa á de largada. Ás </a:t>
            </a:r>
            <a:r>
              <a:rPr lang="pt-BR" sz="1600" b="1" dirty="0" err="1"/>
              <a:t>veces</a:t>
            </a:r>
            <a:r>
              <a:rPr lang="pt-BR" sz="1600" b="1" dirty="0"/>
              <a:t>, e segundo o tipo de pesca, a madre vai lastrada para que non se separe do </a:t>
            </a:r>
            <a:r>
              <a:rPr lang="pt-BR" sz="1600" b="1" dirty="0" err="1"/>
              <a:t>fondo</a:t>
            </a:r>
            <a:r>
              <a:rPr lang="pt-BR" sz="1600" b="1" dirty="0"/>
              <a:t> ou leva pequenas boias para distribuir os </a:t>
            </a:r>
            <a:r>
              <a:rPr lang="pt-BR" sz="1600" b="1" dirty="0" err="1"/>
              <a:t>anzois</a:t>
            </a:r>
            <a:r>
              <a:rPr lang="pt-BR" sz="1600" b="1" dirty="0"/>
              <a:t> a distintas </a:t>
            </a:r>
            <a:r>
              <a:rPr lang="pt-BR" sz="1600" b="1" dirty="0" err="1"/>
              <a:t>fonduras</a:t>
            </a:r>
            <a:r>
              <a:rPr lang="pt-BR" sz="1600" b="1" dirty="0"/>
              <a:t>. </a:t>
            </a:r>
            <a:r>
              <a:rPr lang="pt-BR" sz="1600" b="1" dirty="0" err="1"/>
              <a:t>Péscase</a:t>
            </a:r>
            <a:r>
              <a:rPr lang="pt-BR" sz="1600" b="1" dirty="0"/>
              <a:t> </a:t>
            </a:r>
            <a:r>
              <a:rPr lang="es-ES" sz="1600" b="1" dirty="0" err="1"/>
              <a:t>congro</a:t>
            </a:r>
            <a:r>
              <a:rPr lang="es-ES" sz="1600" b="1" dirty="0"/>
              <a:t>, pescada, maragota, palometa… </a:t>
            </a:r>
            <a:r>
              <a:rPr lang="es-ES" sz="1600" b="1" dirty="0" err="1"/>
              <a:t>Ao</a:t>
            </a:r>
            <a:r>
              <a:rPr lang="es-ES" sz="1600" b="1" dirty="0"/>
              <a:t> </a:t>
            </a:r>
            <a:r>
              <a:rPr lang="es-ES" sz="1600" b="1" dirty="0" err="1"/>
              <a:t>traballo</a:t>
            </a:r>
            <a:r>
              <a:rPr lang="es-ES" sz="1600" b="1" dirty="0"/>
              <a:t> </a:t>
            </a:r>
            <a:r>
              <a:rPr lang="es-ES" sz="1600" b="1" dirty="0" err="1"/>
              <a:t>chámase</a:t>
            </a:r>
            <a:r>
              <a:rPr lang="es-ES" sz="1600" b="1" dirty="0"/>
              <a:t> “andar </a:t>
            </a:r>
            <a:r>
              <a:rPr lang="es-ES" sz="1600" b="1" dirty="0" err="1"/>
              <a:t>ao</a:t>
            </a:r>
            <a:r>
              <a:rPr lang="es-ES" sz="1600" b="1" dirty="0"/>
              <a:t> pincho”.</a:t>
            </a:r>
            <a:endParaRPr lang="gl-ES" sz="1600" b="1" dirty="0"/>
          </a:p>
        </p:txBody>
      </p:sp>
    </p:spTree>
    <p:extLst>
      <p:ext uri="{BB962C8B-B14F-4D97-AF65-F5344CB8AC3E}">
        <p14:creationId xmlns:p14="http://schemas.microsoft.com/office/powerpoint/2010/main" val="36051704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E7D57D6B-4CFD-5FE0-AAD0-A811BFFBFE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5622" y="3648432"/>
            <a:ext cx="4834531" cy="31359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5F99635-B3B8-2E17-6A21-482505F7CC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685" y="4937988"/>
            <a:ext cx="182880" cy="12527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12DA60C-58ED-1B40-1CFB-412F8E52C7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47" y="3919169"/>
            <a:ext cx="3518581" cy="249115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85008BC-3AD1-0EB8-932F-0D3A928E1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6415" y="73569"/>
            <a:ext cx="5008253" cy="343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284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5B4EC-CDFD-CD38-8AB4-D72C2205C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4891C14-3BE8-E5AA-78CA-E6B91906D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10"/>
          <a:stretch>
            <a:fillRect/>
          </a:stretch>
        </p:blipFill>
        <p:spPr>
          <a:xfrm>
            <a:off x="2486308" y="352424"/>
            <a:ext cx="6201760" cy="473392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6420D0E-67C3-4236-AFB2-34D925A2571A}"/>
              </a:ext>
            </a:extLst>
          </p:cNvPr>
          <p:cNvSpPr txBox="1"/>
          <p:nvPr/>
        </p:nvSpPr>
        <p:spPr>
          <a:xfrm>
            <a:off x="277657" y="428625"/>
            <a:ext cx="399097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/>
              <a:t>CORRICÁN</a:t>
            </a:r>
          </a:p>
          <a:p>
            <a:r>
              <a:rPr lang="es-ES_tradnl" sz="1600" b="1" dirty="0"/>
              <a:t>E </a:t>
            </a:r>
            <a:r>
              <a:rPr lang="es-ES_tradnl" sz="1600" b="1" dirty="0" err="1"/>
              <a:t>unha</a:t>
            </a:r>
            <a:r>
              <a:rPr lang="es-ES_tradnl" sz="1600" b="1" dirty="0"/>
              <a:t> </a:t>
            </a:r>
            <a:r>
              <a:rPr lang="es-ES_tradnl" sz="1600" b="1" dirty="0" err="1"/>
              <a:t>modalidade</a:t>
            </a:r>
            <a:r>
              <a:rPr lang="es-ES_tradnl" sz="1600" b="1" dirty="0"/>
              <a:t> pesca con </a:t>
            </a:r>
            <a:r>
              <a:rPr lang="es-ES_tradnl" sz="1600" b="1" dirty="0" err="1"/>
              <a:t>anzois</a:t>
            </a:r>
            <a:r>
              <a:rPr lang="es-ES_tradnl" sz="1600" b="1" dirty="0"/>
              <a:t> que consiste no arrastre de varias liñas por </a:t>
            </a:r>
            <a:r>
              <a:rPr lang="es-ES_tradnl" sz="1600" b="1" dirty="0" err="1"/>
              <a:t>unha</a:t>
            </a:r>
            <a:r>
              <a:rPr lang="es-ES_tradnl" sz="1600" b="1" dirty="0"/>
              <a:t> embarcación.</a:t>
            </a:r>
          </a:p>
          <a:p>
            <a:r>
              <a:rPr lang="es-ES_tradnl" sz="1600" b="1" dirty="0"/>
              <a:t>A picas </a:t>
            </a:r>
            <a:r>
              <a:rPr lang="es-ES_tradnl" sz="1600" b="1" dirty="0" err="1"/>
              <a:t>engádanse</a:t>
            </a:r>
            <a:r>
              <a:rPr lang="es-ES_tradnl" sz="1600" b="1" dirty="0"/>
              <a:t> con </a:t>
            </a:r>
            <a:r>
              <a:rPr lang="es-ES_tradnl" sz="1600" b="1" dirty="0" err="1"/>
              <a:t>iscos</a:t>
            </a:r>
            <a:r>
              <a:rPr lang="es-ES_tradnl" sz="1600" b="1" dirty="0"/>
              <a:t> </a:t>
            </a:r>
            <a:r>
              <a:rPr lang="es-ES_tradnl" sz="1600" b="1" dirty="0" err="1"/>
              <a:t>naturais</a:t>
            </a:r>
            <a:r>
              <a:rPr lang="es-ES_tradnl" sz="1600" b="1" dirty="0"/>
              <a:t> </a:t>
            </a:r>
            <a:r>
              <a:rPr lang="es-ES_tradnl" sz="1600" b="1" dirty="0" err="1"/>
              <a:t>ou</a:t>
            </a:r>
            <a:r>
              <a:rPr lang="es-ES_tradnl" sz="1600" b="1" dirty="0"/>
              <a:t> con </a:t>
            </a:r>
            <a:r>
              <a:rPr lang="es-ES_tradnl" sz="1600" b="1" dirty="0" err="1"/>
              <a:t>obxectos</a:t>
            </a:r>
            <a:r>
              <a:rPr lang="es-ES_tradnl" sz="1600" b="1" dirty="0"/>
              <a:t> </a:t>
            </a:r>
            <a:r>
              <a:rPr lang="es-ES_tradnl" sz="1600" b="1" dirty="0" err="1"/>
              <a:t>chamativos</a:t>
            </a:r>
            <a:r>
              <a:rPr lang="es-ES_tradnl" sz="1600" b="1" dirty="0"/>
              <a:t> como </a:t>
            </a:r>
            <a:r>
              <a:rPr lang="es-ES_tradnl" sz="1600" b="1" dirty="0" err="1"/>
              <a:t>imitacións</a:t>
            </a:r>
            <a:r>
              <a:rPr lang="es-ES_tradnl" sz="1600" b="1" dirty="0"/>
              <a:t> de </a:t>
            </a:r>
            <a:r>
              <a:rPr lang="es-ES_tradnl" sz="1600" b="1" dirty="0" err="1"/>
              <a:t>animais</a:t>
            </a:r>
            <a:r>
              <a:rPr lang="es-ES_tradnl" sz="1600" b="1" dirty="0"/>
              <a:t>, </a:t>
            </a:r>
            <a:r>
              <a:rPr lang="es-ES_tradnl" sz="1600" b="1" dirty="0" err="1"/>
              <a:t>fitas</a:t>
            </a:r>
            <a:r>
              <a:rPr lang="es-ES_tradnl" sz="1600" b="1" dirty="0"/>
              <a:t> de </a:t>
            </a:r>
            <a:r>
              <a:rPr lang="es-ES_tradnl" sz="1600" b="1" dirty="0" err="1"/>
              <a:t>cores</a:t>
            </a:r>
            <a:r>
              <a:rPr lang="es-ES_tradnl" sz="1600" b="1" dirty="0"/>
              <a:t>…</a:t>
            </a:r>
            <a:r>
              <a:rPr lang="es-ES_tradnl" sz="1600" b="1" dirty="0" err="1"/>
              <a:t>Empréganse</a:t>
            </a:r>
            <a:r>
              <a:rPr lang="es-ES_tradnl" sz="1600" b="1" dirty="0"/>
              <a:t> para a pesca do bonito, atún, </a:t>
            </a:r>
            <a:r>
              <a:rPr lang="es-ES_tradnl" sz="1600" b="1" dirty="0" err="1"/>
              <a:t>xarda</a:t>
            </a:r>
            <a:r>
              <a:rPr lang="es-ES_tradnl" sz="1600" b="1" dirty="0"/>
              <a:t> ...</a:t>
            </a:r>
          </a:p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4A5DB23-90F2-A900-6255-23104E6608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25" y="4891658"/>
            <a:ext cx="2821577" cy="172821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B165E9-B706-A63F-26E7-0DC4E2988A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0296" y="4663061"/>
            <a:ext cx="2760935" cy="195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037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6E64A-D455-C9A4-7CBC-904F25DB1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16D4B88-23D0-E9C5-63BE-7F9039C7C5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763" y="657493"/>
            <a:ext cx="4618965" cy="495953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2C3623B-D345-0311-279F-D00032B3CB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924" y="2673124"/>
            <a:ext cx="2562225" cy="405094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5471648-BDA4-7FE4-0C52-73F90CB5CAFD}"/>
              </a:ext>
            </a:extLst>
          </p:cNvPr>
          <p:cNvSpPr txBox="1"/>
          <p:nvPr/>
        </p:nvSpPr>
        <p:spPr>
          <a:xfrm>
            <a:off x="186926" y="263245"/>
            <a:ext cx="403621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RAÑAS</a:t>
            </a:r>
          </a:p>
          <a:p>
            <a:r>
              <a:rPr lang="pt-BR" sz="1600" b="1" dirty="0" err="1"/>
              <a:t>Conxunto</a:t>
            </a:r>
            <a:r>
              <a:rPr lang="pt-BR" sz="1600" b="1" dirty="0"/>
              <a:t> formado por unha pedra e uns arames curvados coa </a:t>
            </a:r>
            <a:r>
              <a:rPr lang="pt-BR" sz="1600" b="1" dirty="0" err="1"/>
              <a:t>punta</a:t>
            </a:r>
            <a:r>
              <a:rPr lang="pt-BR" sz="1600" b="1" dirty="0"/>
              <a:t> cara arriba ou </a:t>
            </a:r>
            <a:r>
              <a:rPr lang="pt-BR" sz="1600" b="1" dirty="0" err="1"/>
              <a:t>anzois</a:t>
            </a:r>
            <a:r>
              <a:rPr lang="pt-BR" sz="1600" b="1" dirty="0"/>
              <a:t>. </a:t>
            </a:r>
            <a:r>
              <a:rPr lang="pt-BR" sz="1600" b="1" dirty="0" err="1"/>
              <a:t>Engádanse</a:t>
            </a:r>
            <a:r>
              <a:rPr lang="pt-BR" sz="1600" b="1" dirty="0"/>
              <a:t> </a:t>
            </a:r>
            <a:r>
              <a:rPr lang="pt-BR" sz="1600" b="1" dirty="0" err="1"/>
              <a:t>cun</a:t>
            </a:r>
            <a:r>
              <a:rPr lang="pt-BR" sz="1600" b="1" dirty="0"/>
              <a:t> </a:t>
            </a:r>
            <a:r>
              <a:rPr lang="pt-BR" sz="1600" b="1" dirty="0" err="1"/>
              <a:t>cangrexo</a:t>
            </a:r>
            <a:r>
              <a:rPr lang="pt-BR" sz="1600" b="1" dirty="0"/>
              <a:t> vivo (agora </a:t>
            </a:r>
            <a:r>
              <a:rPr lang="pt-BR" sz="1600" b="1" dirty="0" err="1"/>
              <a:t>empréganse</a:t>
            </a:r>
            <a:r>
              <a:rPr lang="pt-BR" sz="1600" b="1" dirty="0"/>
              <a:t> </a:t>
            </a:r>
            <a:r>
              <a:rPr lang="pt-BR" sz="1600" b="1" dirty="0" err="1"/>
              <a:t>tamén</a:t>
            </a:r>
            <a:r>
              <a:rPr lang="pt-BR" sz="1600" b="1" dirty="0"/>
              <a:t> </a:t>
            </a:r>
            <a:r>
              <a:rPr lang="pt-BR" sz="1600" b="1" dirty="0" err="1"/>
              <a:t>cangrexos</a:t>
            </a:r>
            <a:r>
              <a:rPr lang="pt-BR" sz="1600" b="1" dirty="0"/>
              <a:t> de goma).</a:t>
            </a:r>
            <a:endParaRPr lang="gl-ES" sz="1600" b="1" dirty="0"/>
          </a:p>
          <a:p>
            <a:r>
              <a:rPr lang="es-ES" sz="1600" b="1" dirty="0" err="1"/>
              <a:t>Úsanse</a:t>
            </a:r>
            <a:r>
              <a:rPr lang="es-ES" sz="1600" b="1" dirty="0"/>
              <a:t> para pescar </a:t>
            </a:r>
            <a:r>
              <a:rPr lang="es-ES" sz="1600" b="1" dirty="0" err="1"/>
              <a:t>polbos</a:t>
            </a:r>
            <a:r>
              <a:rPr lang="es-ES" sz="1600" b="1" dirty="0"/>
              <a:t>. </a:t>
            </a:r>
          </a:p>
          <a:p>
            <a:r>
              <a:rPr lang="es-ES" sz="1600" b="1" dirty="0" err="1"/>
              <a:t>Arrástase</a:t>
            </a:r>
            <a:r>
              <a:rPr lang="es-ES" sz="1600" b="1" dirty="0"/>
              <a:t> lentamente polo fondo desde </a:t>
            </a:r>
            <a:r>
              <a:rPr lang="es-ES" sz="1600" b="1" dirty="0" err="1"/>
              <a:t>unha</a:t>
            </a:r>
            <a:r>
              <a:rPr lang="es-ES" sz="1600" b="1" dirty="0"/>
              <a:t> embarcación. </a:t>
            </a:r>
            <a:endParaRPr lang="gl-ES" sz="16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E705D50-EC5D-1B25-04B2-AE888BAFCA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68435" y="4699610"/>
            <a:ext cx="2464308" cy="202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41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6029C-3BF3-72B0-AD4B-B701D3E60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868ED96-F5DF-6729-7E5A-AFC947ACE13F}"/>
              </a:ext>
            </a:extLst>
          </p:cNvPr>
          <p:cNvSpPr txBox="1"/>
          <p:nvPr/>
        </p:nvSpPr>
        <p:spPr>
          <a:xfrm>
            <a:off x="330927" y="261257"/>
            <a:ext cx="37969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POTEIRAS</a:t>
            </a:r>
          </a:p>
          <a:p>
            <a:r>
              <a:rPr lang="es-ES" sz="1600" b="1" dirty="0" err="1"/>
              <a:t>Pezas</a:t>
            </a:r>
            <a:r>
              <a:rPr lang="es-ES" sz="1600" b="1" dirty="0"/>
              <a:t> en forma de fuso formadas por un núcleo de chumbo pintado de </a:t>
            </a:r>
            <a:r>
              <a:rPr lang="es-ES" sz="1600" b="1" dirty="0" err="1"/>
              <a:t>cores</a:t>
            </a:r>
            <a:r>
              <a:rPr lang="es-ES" sz="1600" b="1" dirty="0"/>
              <a:t> vivas. </a:t>
            </a:r>
            <a:r>
              <a:rPr lang="pt-BR" sz="1600" b="1" dirty="0" err="1"/>
              <a:t>Nun</a:t>
            </a:r>
            <a:r>
              <a:rPr lang="pt-BR" sz="1600" b="1" dirty="0"/>
              <a:t> extremo leva unha serie de </a:t>
            </a:r>
            <a:r>
              <a:rPr lang="pt-BR" sz="1600" b="1" dirty="0" err="1"/>
              <a:t>anzois</a:t>
            </a:r>
            <a:r>
              <a:rPr lang="pt-BR" sz="1600" b="1" dirty="0"/>
              <a:t> ou picas dispostos </a:t>
            </a:r>
            <a:r>
              <a:rPr lang="pt-BR" sz="1600" b="1" dirty="0" err="1"/>
              <a:t>en</a:t>
            </a:r>
            <a:r>
              <a:rPr lang="pt-BR" sz="1600" b="1" dirty="0"/>
              <a:t> coroa e no outro </a:t>
            </a:r>
            <a:r>
              <a:rPr lang="pt-BR" sz="1600" b="1" dirty="0" err="1"/>
              <a:t>un</a:t>
            </a:r>
            <a:r>
              <a:rPr lang="pt-BR" sz="1600" b="1" dirty="0"/>
              <a:t> </a:t>
            </a:r>
            <a:r>
              <a:rPr lang="pt-BR" sz="1600" b="1" dirty="0" err="1"/>
              <a:t>ollo</a:t>
            </a:r>
            <a:r>
              <a:rPr lang="pt-BR" sz="1600" b="1" dirty="0"/>
              <a:t> onde se engancha o </a:t>
            </a:r>
            <a:r>
              <a:rPr lang="pt-BR" sz="1600" b="1" dirty="0" err="1"/>
              <a:t>fío</a:t>
            </a:r>
            <a:r>
              <a:rPr lang="pt-BR" sz="1600" b="1" dirty="0"/>
              <a:t> ou </a:t>
            </a:r>
            <a:r>
              <a:rPr lang="pt-BR" sz="1600" b="1" dirty="0" err="1"/>
              <a:t>tanza</a:t>
            </a:r>
            <a:r>
              <a:rPr lang="pt-BR" sz="1600" b="1" dirty="0"/>
              <a:t>. O </a:t>
            </a:r>
            <a:r>
              <a:rPr lang="pt-BR" sz="1600" b="1" dirty="0" err="1"/>
              <a:t>tamaño</a:t>
            </a:r>
            <a:r>
              <a:rPr lang="pt-BR" sz="1600" b="1" dirty="0"/>
              <a:t> da </a:t>
            </a:r>
            <a:r>
              <a:rPr lang="pt-BR" sz="1600" b="1" dirty="0" err="1"/>
              <a:t>poteira</a:t>
            </a:r>
            <a:r>
              <a:rPr lang="pt-BR" sz="1600" b="1" dirty="0"/>
              <a:t> e as picas </a:t>
            </a:r>
            <a:r>
              <a:rPr lang="pt-BR" sz="1600" b="1" dirty="0" err="1"/>
              <a:t>varía</a:t>
            </a:r>
            <a:r>
              <a:rPr lang="pt-BR" sz="1600" b="1" dirty="0"/>
              <a:t> segundo ó que se </a:t>
            </a:r>
            <a:r>
              <a:rPr lang="pt-BR" sz="1600" b="1" dirty="0" err="1"/>
              <a:t>destinen</a:t>
            </a:r>
            <a:r>
              <a:rPr lang="pt-BR" sz="1600" b="1" dirty="0"/>
              <a:t>.</a:t>
            </a:r>
            <a:endParaRPr lang="gl-ES" sz="1600" b="1" dirty="0"/>
          </a:p>
          <a:p>
            <a:r>
              <a:rPr lang="pt-BR" sz="1600" b="1" dirty="0" err="1"/>
              <a:t>Úsanse</a:t>
            </a:r>
            <a:r>
              <a:rPr lang="pt-BR" sz="1600" b="1" dirty="0"/>
              <a:t> para capturar luras e xibas. </a:t>
            </a:r>
            <a:r>
              <a:rPr lang="pt-BR" sz="1600" b="1" dirty="0" err="1"/>
              <a:t>Trabállase</a:t>
            </a:r>
            <a:r>
              <a:rPr lang="pt-BR" sz="1600" b="1" dirty="0"/>
              <a:t> desde unha </a:t>
            </a:r>
            <a:r>
              <a:rPr lang="pt-BR" sz="1600" b="1" dirty="0" err="1"/>
              <a:t>embarcación</a:t>
            </a:r>
            <a:r>
              <a:rPr lang="pt-BR" sz="1600" b="1" dirty="0"/>
              <a:t> pequena; </a:t>
            </a:r>
            <a:r>
              <a:rPr lang="pt-BR" sz="1600" b="1" dirty="0" err="1"/>
              <a:t>lárgase</a:t>
            </a:r>
            <a:r>
              <a:rPr lang="pt-BR" sz="1600" b="1" dirty="0"/>
              <a:t> a </a:t>
            </a:r>
            <a:r>
              <a:rPr lang="pt-BR" sz="1600" b="1" dirty="0" err="1"/>
              <a:t>poteira</a:t>
            </a:r>
            <a:r>
              <a:rPr lang="pt-BR" sz="1600" b="1" dirty="0"/>
              <a:t> e </a:t>
            </a:r>
            <a:r>
              <a:rPr lang="pt-BR" sz="1600" b="1" dirty="0" err="1"/>
              <a:t>vaise</a:t>
            </a:r>
            <a:r>
              <a:rPr lang="pt-BR" sz="1600" b="1" dirty="0"/>
              <a:t> petando para </a:t>
            </a:r>
            <a:r>
              <a:rPr lang="pt-BR" sz="1600" b="1" dirty="0" err="1"/>
              <a:t>atraer</a:t>
            </a:r>
            <a:r>
              <a:rPr lang="pt-BR" sz="1600" b="1" dirty="0"/>
              <a:t> ás luras e xibas.</a:t>
            </a:r>
            <a:endParaRPr lang="gl-ES" sz="16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BEA5F9-4986-B92D-A45A-9E0B0ECE5E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492" y="4981303"/>
            <a:ext cx="3090295" cy="172283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847EE01-EDD9-9F39-257B-8E7EB46C6A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533" y="3516837"/>
            <a:ext cx="3460543" cy="311448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82F92BC-FB26-88EB-CD25-13A3C08EAE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91" t="8968" r="5245"/>
          <a:stretch>
            <a:fillRect/>
          </a:stretch>
        </p:blipFill>
        <p:spPr>
          <a:xfrm>
            <a:off x="4470684" y="61080"/>
            <a:ext cx="4342389" cy="492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478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2BB92C7-37D2-5D23-7EBA-75273D2CF735}"/>
              </a:ext>
            </a:extLst>
          </p:cNvPr>
          <p:cNvSpPr txBox="1"/>
          <p:nvPr/>
        </p:nvSpPr>
        <p:spPr>
          <a:xfrm>
            <a:off x="277042" y="329829"/>
            <a:ext cx="380918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O </a:t>
            </a:r>
            <a:r>
              <a:rPr lang="pt-BR" sz="1600" dirty="0" err="1"/>
              <a:t>coñecemento</a:t>
            </a:r>
            <a:r>
              <a:rPr lang="pt-BR" sz="1600" dirty="0"/>
              <a:t> </a:t>
            </a:r>
            <a:r>
              <a:rPr lang="pt-BR" sz="1600" dirty="0" err="1"/>
              <a:t>dalgunhas</a:t>
            </a:r>
            <a:r>
              <a:rPr lang="pt-BR" sz="1600" dirty="0"/>
              <a:t> </a:t>
            </a:r>
            <a:r>
              <a:rPr lang="pt-BR" sz="1600" dirty="0" err="1"/>
              <a:t>especies</a:t>
            </a:r>
            <a:r>
              <a:rPr lang="pt-BR" sz="1600" dirty="0"/>
              <a:t> e as </a:t>
            </a:r>
            <a:r>
              <a:rPr lang="pt-BR" sz="1600" dirty="0" err="1"/>
              <a:t>súas</a:t>
            </a:r>
            <a:r>
              <a:rPr lang="pt-BR" sz="1600" dirty="0"/>
              <a:t> costumes é </a:t>
            </a:r>
            <a:r>
              <a:rPr lang="pt-BR" sz="1600" dirty="0" err="1"/>
              <a:t>tan</a:t>
            </a:r>
            <a:r>
              <a:rPr lang="pt-BR" sz="1600" dirty="0"/>
              <a:t> amplo que deu lugar a curiosas maneiras de </a:t>
            </a:r>
            <a:r>
              <a:rPr lang="pt-BR" sz="1600" dirty="0" err="1"/>
              <a:t>capturalas</a:t>
            </a:r>
            <a:r>
              <a:rPr lang="pt-BR" sz="1600" dirty="0"/>
              <a:t>. Para </a:t>
            </a:r>
            <a:r>
              <a:rPr lang="pt-BR" sz="1600" dirty="0" err="1"/>
              <a:t>atraer</a:t>
            </a:r>
            <a:r>
              <a:rPr lang="pt-BR" sz="1600" dirty="0"/>
              <a:t> aos </a:t>
            </a:r>
            <a:r>
              <a:rPr lang="pt-BR" sz="1600" dirty="0" err="1"/>
              <a:t>cefalópodos</a:t>
            </a:r>
            <a:r>
              <a:rPr lang="pt-BR" sz="1600" dirty="0"/>
              <a:t> </a:t>
            </a:r>
            <a:r>
              <a:rPr lang="pt-BR" sz="1600" dirty="0" err="1"/>
              <a:t>utilízanse</a:t>
            </a:r>
            <a:r>
              <a:rPr lang="pt-BR" sz="1600" dirty="0"/>
              <a:t> diversos métodos:</a:t>
            </a:r>
            <a:endParaRPr lang="gl-ES" sz="1600" dirty="0"/>
          </a:p>
          <a:p>
            <a:r>
              <a:rPr lang="pt-BR" sz="1600" dirty="0"/>
              <a:t> </a:t>
            </a:r>
            <a:endParaRPr lang="gl-ES" sz="1600" dirty="0"/>
          </a:p>
          <a:p>
            <a:r>
              <a:rPr lang="pt-BR" sz="1600" dirty="0"/>
              <a:t>O </a:t>
            </a:r>
            <a:r>
              <a:rPr lang="pt-BR" sz="1600" b="1" dirty="0" err="1"/>
              <a:t>femieiro</a:t>
            </a:r>
            <a:r>
              <a:rPr lang="pt-BR" sz="1600" b="1" dirty="0"/>
              <a:t> </a:t>
            </a:r>
            <a:r>
              <a:rPr lang="pt-BR" sz="1600" dirty="0"/>
              <a:t>ou “</a:t>
            </a:r>
            <a:r>
              <a:rPr lang="pt-BR" sz="1600" b="1" dirty="0"/>
              <a:t>puta</a:t>
            </a:r>
            <a:r>
              <a:rPr lang="pt-BR" sz="1600" dirty="0"/>
              <a:t>”. </a:t>
            </a:r>
            <a:r>
              <a:rPr lang="pt-BR" sz="1600" dirty="0" err="1"/>
              <a:t>Úsase</a:t>
            </a:r>
            <a:r>
              <a:rPr lang="pt-BR" sz="1600" dirty="0"/>
              <a:t>  para pescar xibas. </a:t>
            </a:r>
            <a:r>
              <a:rPr lang="pt-BR" sz="1600" dirty="0" err="1"/>
              <a:t>Ponse</a:t>
            </a:r>
            <a:r>
              <a:rPr lang="pt-BR" sz="1600" dirty="0"/>
              <a:t> como engado unha  </a:t>
            </a:r>
            <a:r>
              <a:rPr lang="pt-BR" sz="1600" dirty="0" err="1"/>
              <a:t>femia</a:t>
            </a:r>
            <a:r>
              <a:rPr lang="pt-BR" sz="1600" dirty="0"/>
              <a:t> viva amarrada </a:t>
            </a:r>
            <a:r>
              <a:rPr lang="pt-BR" sz="1600" dirty="0" err="1"/>
              <a:t>cun</a:t>
            </a:r>
            <a:r>
              <a:rPr lang="pt-BR" sz="1600" dirty="0"/>
              <a:t> cordel e </a:t>
            </a:r>
            <a:r>
              <a:rPr lang="pt-BR" sz="1600" dirty="0" err="1"/>
              <a:t>cun</a:t>
            </a:r>
            <a:r>
              <a:rPr lang="pt-BR" sz="1600" dirty="0"/>
              <a:t> </a:t>
            </a:r>
            <a:r>
              <a:rPr lang="pt-BR" sz="1600" dirty="0" err="1"/>
              <a:t>truel</a:t>
            </a:r>
            <a:r>
              <a:rPr lang="pt-BR" sz="1600" dirty="0"/>
              <a:t> </a:t>
            </a:r>
            <a:r>
              <a:rPr lang="pt-BR" sz="1600" dirty="0" err="1"/>
              <a:t>cóllense</a:t>
            </a:r>
            <a:r>
              <a:rPr lang="pt-BR" sz="1600" dirty="0"/>
              <a:t> todos os machos que se </a:t>
            </a:r>
            <a:r>
              <a:rPr lang="pt-BR" sz="1600" dirty="0" err="1"/>
              <a:t>achegan</a:t>
            </a:r>
            <a:r>
              <a:rPr lang="pt-BR" sz="1600" dirty="0"/>
              <a:t> a ela. </a:t>
            </a:r>
            <a:endParaRPr lang="gl-ES" sz="1600" dirty="0"/>
          </a:p>
          <a:p>
            <a:r>
              <a:rPr lang="pt-BR" sz="1600" dirty="0"/>
              <a:t> </a:t>
            </a:r>
            <a:endParaRPr lang="gl-ES" sz="1600" dirty="0"/>
          </a:p>
          <a:p>
            <a:r>
              <a:rPr lang="pt-BR" sz="1600" dirty="0"/>
              <a:t>Os </a:t>
            </a:r>
            <a:r>
              <a:rPr lang="pt-BR" sz="1600" b="1" dirty="0"/>
              <a:t>ramos</a:t>
            </a:r>
            <a:r>
              <a:rPr lang="pt-BR" sz="1600" dirty="0"/>
              <a:t>. As xibas </a:t>
            </a:r>
            <a:r>
              <a:rPr lang="pt-BR" sz="1600" dirty="0" err="1"/>
              <a:t>apegan</a:t>
            </a:r>
            <a:r>
              <a:rPr lang="pt-BR" sz="1600" dirty="0"/>
              <a:t> os ovos as algas e outros </a:t>
            </a:r>
            <a:r>
              <a:rPr lang="pt-BR" sz="1600" dirty="0" err="1"/>
              <a:t>obxectos</a:t>
            </a:r>
            <a:r>
              <a:rPr lang="pt-BR" sz="1600" dirty="0"/>
              <a:t> do </a:t>
            </a:r>
            <a:r>
              <a:rPr lang="pt-BR" sz="1600" dirty="0" err="1"/>
              <a:t>fondo</a:t>
            </a:r>
            <a:r>
              <a:rPr lang="pt-BR" sz="1600" dirty="0"/>
              <a:t>. Para </a:t>
            </a:r>
            <a:r>
              <a:rPr lang="pt-BR" sz="1600" dirty="0" err="1"/>
              <a:t>atraelas</a:t>
            </a:r>
            <a:r>
              <a:rPr lang="pt-BR" sz="1600" dirty="0"/>
              <a:t> </a:t>
            </a:r>
            <a:r>
              <a:rPr lang="pt-BR" sz="1600" dirty="0" err="1"/>
              <a:t>fondéanse</a:t>
            </a:r>
            <a:r>
              <a:rPr lang="pt-BR" sz="1600" dirty="0"/>
              <a:t> </a:t>
            </a:r>
            <a:r>
              <a:rPr lang="pt-BR" sz="1600" dirty="0" err="1"/>
              <a:t>ramallos</a:t>
            </a:r>
            <a:r>
              <a:rPr lang="pt-BR" sz="1600" dirty="0"/>
              <a:t> de piñeiro nos lugares de desove e </a:t>
            </a:r>
            <a:r>
              <a:rPr lang="pt-BR" sz="1600" dirty="0" err="1"/>
              <a:t>captúranse</a:t>
            </a:r>
            <a:r>
              <a:rPr lang="pt-BR" sz="1600" dirty="0"/>
              <a:t> </a:t>
            </a:r>
            <a:r>
              <a:rPr lang="pt-BR" sz="1600" dirty="0" err="1"/>
              <a:t>cun</a:t>
            </a:r>
            <a:r>
              <a:rPr lang="pt-BR" sz="1600" dirty="0"/>
              <a:t> </a:t>
            </a:r>
            <a:r>
              <a:rPr lang="pt-BR" sz="1600" dirty="0" err="1"/>
              <a:t>truel</a:t>
            </a:r>
            <a:r>
              <a:rPr lang="pt-BR" sz="1600" dirty="0"/>
              <a:t> ou cunha </a:t>
            </a:r>
            <a:r>
              <a:rPr lang="pt-BR" sz="1600" dirty="0" err="1"/>
              <a:t>francada</a:t>
            </a:r>
            <a:r>
              <a:rPr lang="pt-BR" sz="1600" dirty="0"/>
              <a:t>.</a:t>
            </a:r>
            <a:endParaRPr lang="gl-ES" sz="1600" dirty="0"/>
          </a:p>
          <a:p>
            <a:r>
              <a:rPr lang="pt-BR" sz="1600" dirty="0"/>
              <a:t> </a:t>
            </a:r>
            <a:endParaRPr lang="gl-ES" sz="1600" dirty="0"/>
          </a:p>
          <a:p>
            <a:r>
              <a:rPr lang="pt-BR" sz="1600" dirty="0"/>
              <a:t> </a:t>
            </a:r>
            <a:endParaRPr lang="gl-ES" sz="1600" dirty="0"/>
          </a:p>
          <a:p>
            <a:r>
              <a:rPr lang="pt-BR" sz="1600" dirty="0"/>
              <a:t>A voracidade dos </a:t>
            </a:r>
            <a:r>
              <a:rPr lang="pt-BR" sz="1600" dirty="0" err="1"/>
              <a:t>polbos</a:t>
            </a:r>
            <a:r>
              <a:rPr lang="pt-BR" sz="1600" dirty="0"/>
              <a:t> é </a:t>
            </a:r>
            <a:r>
              <a:rPr lang="pt-BR" sz="1600" dirty="0" err="1"/>
              <a:t>tan</a:t>
            </a:r>
            <a:r>
              <a:rPr lang="pt-BR" sz="1600" dirty="0"/>
              <a:t> grande que </a:t>
            </a:r>
            <a:r>
              <a:rPr lang="pt-BR" sz="1600" dirty="0" err="1"/>
              <a:t>algúns</a:t>
            </a:r>
            <a:r>
              <a:rPr lang="pt-BR" sz="1600" dirty="0"/>
              <a:t> </a:t>
            </a:r>
            <a:r>
              <a:rPr lang="pt-BR" sz="1600" dirty="0" err="1"/>
              <a:t>mariñeiros</a:t>
            </a:r>
            <a:r>
              <a:rPr lang="pt-BR" sz="1600" dirty="0"/>
              <a:t> </a:t>
            </a:r>
            <a:r>
              <a:rPr lang="pt-BR" sz="1600" dirty="0" err="1"/>
              <a:t>usan</a:t>
            </a:r>
            <a:r>
              <a:rPr lang="pt-BR" sz="1600" dirty="0"/>
              <a:t> </a:t>
            </a:r>
            <a:r>
              <a:rPr lang="pt-BR" sz="1600" dirty="0" err="1"/>
              <a:t>simplemente</a:t>
            </a:r>
            <a:r>
              <a:rPr lang="pt-BR" sz="1600" dirty="0"/>
              <a:t> unha </a:t>
            </a:r>
            <a:r>
              <a:rPr lang="pt-BR" sz="1600" dirty="0" err="1"/>
              <a:t>mazaroca</a:t>
            </a:r>
            <a:r>
              <a:rPr lang="pt-BR" sz="1600" dirty="0"/>
              <a:t> de </a:t>
            </a:r>
            <a:r>
              <a:rPr lang="pt-BR" sz="1600" dirty="0" err="1"/>
              <a:t>millo</a:t>
            </a:r>
            <a:r>
              <a:rPr lang="pt-BR" sz="1600" dirty="0"/>
              <a:t> para chamar a </a:t>
            </a:r>
            <a:r>
              <a:rPr lang="pt-BR" sz="1600" dirty="0" err="1"/>
              <a:t>súa</a:t>
            </a:r>
            <a:r>
              <a:rPr lang="pt-BR" sz="1600" dirty="0"/>
              <a:t> </a:t>
            </a:r>
            <a:r>
              <a:rPr lang="pt-BR" sz="1600" dirty="0" err="1"/>
              <a:t>atención</a:t>
            </a:r>
            <a:r>
              <a:rPr lang="pt-BR" sz="1600" dirty="0"/>
              <a:t> e </a:t>
            </a:r>
            <a:r>
              <a:rPr lang="pt-BR" sz="1600" dirty="0" err="1"/>
              <a:t>capturalos</a:t>
            </a:r>
            <a:r>
              <a:rPr lang="pt-BR" sz="1600" dirty="0"/>
              <a:t>.</a:t>
            </a:r>
            <a:endParaRPr lang="gl-ES" sz="1600" dirty="0"/>
          </a:p>
          <a:p>
            <a:r>
              <a:rPr lang="pt-BR" sz="1600" b="1" dirty="0"/>
              <a:t> </a:t>
            </a:r>
            <a:endParaRPr lang="gl-ES" sz="16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FC08FBC-9633-95DA-1BD4-D7FAAC077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640" y="4391025"/>
            <a:ext cx="4613600" cy="166089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8DC5E56-CD0E-88AD-2C31-F8F5C20CC4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58"/>
          <a:stretch>
            <a:fillRect/>
          </a:stretch>
        </p:blipFill>
        <p:spPr>
          <a:xfrm>
            <a:off x="4379976" y="434604"/>
            <a:ext cx="4398264" cy="289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462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424F4-48D5-54D6-5657-31F4DDA93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90AC603-EF31-20D2-9CA9-5C2563DE83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220"/>
          <a:stretch>
            <a:fillRect/>
          </a:stretch>
        </p:blipFill>
        <p:spPr>
          <a:xfrm>
            <a:off x="3619500" y="158183"/>
            <a:ext cx="5311021" cy="51149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7BD759D-A69A-D499-AF63-6AD499C16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9964" y="4787452"/>
            <a:ext cx="2266950" cy="198203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F80E70F-4933-5C38-363C-ECC85C4FD585}"/>
              </a:ext>
            </a:extLst>
          </p:cNvPr>
          <p:cNvSpPr txBox="1"/>
          <p:nvPr/>
        </p:nvSpPr>
        <p:spPr>
          <a:xfrm>
            <a:off x="228600" y="457200"/>
            <a:ext cx="3390900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NASAS</a:t>
            </a:r>
            <a:endParaRPr lang="gl-ES" sz="2400" dirty="0"/>
          </a:p>
          <a:p>
            <a:r>
              <a:rPr lang="es-ES" sz="1600" b="1" dirty="0"/>
              <a:t>Son trampas que atraen </a:t>
            </a:r>
            <a:r>
              <a:rPr lang="es-ES" sz="1600" b="1" dirty="0" err="1"/>
              <a:t>ás</a:t>
            </a:r>
            <a:r>
              <a:rPr lang="es-ES" sz="1600" b="1" dirty="0"/>
              <a:t> especies </a:t>
            </a:r>
            <a:r>
              <a:rPr lang="es-ES" sz="1600" b="1" dirty="0" err="1"/>
              <a:t>cun</a:t>
            </a:r>
            <a:r>
              <a:rPr lang="es-ES" sz="1600" b="1" dirty="0"/>
              <a:t> </a:t>
            </a:r>
            <a:r>
              <a:rPr lang="es-ES" sz="1600" b="1" dirty="0" err="1"/>
              <a:t>engado</a:t>
            </a:r>
            <a:r>
              <a:rPr lang="es-ES" sz="1600" b="1" dirty="0"/>
              <a:t>. </a:t>
            </a:r>
            <a:r>
              <a:rPr lang="pt-BR" sz="1600" b="1" dirty="0" err="1"/>
              <a:t>Están</a:t>
            </a:r>
            <a:r>
              <a:rPr lang="pt-BR" sz="1600" b="1" dirty="0"/>
              <a:t> feitas de maneira que sexa doado entrar e difícil </a:t>
            </a:r>
            <a:r>
              <a:rPr lang="pt-BR" sz="1600" b="1" dirty="0" err="1"/>
              <a:t>saír</a:t>
            </a:r>
            <a:r>
              <a:rPr lang="pt-BR" sz="1600" b="1" dirty="0"/>
              <a:t>. </a:t>
            </a:r>
          </a:p>
          <a:p>
            <a:r>
              <a:rPr lang="pt-BR" sz="1600" b="1" dirty="0"/>
              <a:t>É unha arte </a:t>
            </a:r>
            <a:r>
              <a:rPr lang="pt-BR" sz="1600" b="1" dirty="0" err="1"/>
              <a:t>pasiva</a:t>
            </a:r>
            <a:r>
              <a:rPr lang="pt-BR" sz="1600" b="1" dirty="0"/>
              <a:t> que se deixa </a:t>
            </a:r>
            <a:r>
              <a:rPr lang="pt-BR" sz="1600" b="1" dirty="0" err="1"/>
              <a:t>fondeada</a:t>
            </a:r>
            <a:r>
              <a:rPr lang="pt-BR" sz="1600" b="1" dirty="0"/>
              <a:t> e se levanta horas </a:t>
            </a:r>
            <a:r>
              <a:rPr lang="pt-BR" sz="1600" b="1" dirty="0" err="1"/>
              <a:t>máis</a:t>
            </a:r>
            <a:r>
              <a:rPr lang="pt-BR" sz="1600" b="1" dirty="0"/>
              <a:t> tarde para </a:t>
            </a:r>
            <a:r>
              <a:rPr lang="pt-BR" sz="1600" b="1" dirty="0" err="1"/>
              <a:t>recoller</a:t>
            </a:r>
            <a:r>
              <a:rPr lang="pt-BR" sz="1600" b="1" dirty="0"/>
              <a:t> as capturas.</a:t>
            </a:r>
            <a:endParaRPr lang="gl-ES" sz="1600" b="1" dirty="0"/>
          </a:p>
          <a:p>
            <a:r>
              <a:rPr lang="pt-BR" sz="1600" b="1" dirty="0"/>
              <a:t>As </a:t>
            </a:r>
            <a:r>
              <a:rPr lang="pt-BR" sz="1600" b="1" dirty="0" err="1"/>
              <a:t>nasas</a:t>
            </a:r>
            <a:r>
              <a:rPr lang="pt-BR" sz="1600" b="1" dirty="0"/>
              <a:t> </a:t>
            </a:r>
            <a:r>
              <a:rPr lang="pt-BR" sz="1600" b="1" dirty="0" err="1"/>
              <a:t>están</a:t>
            </a:r>
            <a:r>
              <a:rPr lang="pt-BR" sz="1600" b="1" dirty="0"/>
              <a:t> </a:t>
            </a:r>
            <a:r>
              <a:rPr lang="pt-BR" sz="1600" b="1" dirty="0" err="1"/>
              <a:t>en</a:t>
            </a:r>
            <a:r>
              <a:rPr lang="pt-BR" sz="1600" b="1" dirty="0"/>
              <a:t> </a:t>
            </a:r>
            <a:r>
              <a:rPr lang="pt-BR" sz="1600" b="1" dirty="0" err="1"/>
              <a:t>evolución</a:t>
            </a:r>
            <a:r>
              <a:rPr lang="pt-BR" sz="1600" b="1" dirty="0"/>
              <a:t> constante nas formas e, sobre todo, nos materiais. </a:t>
            </a:r>
            <a:endParaRPr lang="gl-ES" sz="1600" b="1" dirty="0"/>
          </a:p>
          <a:p>
            <a:r>
              <a:rPr lang="pt-BR" sz="1600" b="1" dirty="0"/>
              <a:t>As </a:t>
            </a:r>
            <a:r>
              <a:rPr lang="pt-BR" sz="1600" b="1" dirty="0" err="1"/>
              <a:t>máis</a:t>
            </a:r>
            <a:r>
              <a:rPr lang="pt-BR" sz="1600" b="1" dirty="0"/>
              <a:t> antigas </a:t>
            </a:r>
            <a:r>
              <a:rPr lang="pt-BR" sz="1600" b="1" dirty="0" err="1"/>
              <a:t>facíanse</a:t>
            </a:r>
            <a:r>
              <a:rPr lang="pt-BR" sz="1600" b="1" dirty="0"/>
              <a:t> </a:t>
            </a:r>
            <a:r>
              <a:rPr lang="pt-BR" sz="1600" b="1" dirty="0" err="1"/>
              <a:t>con</a:t>
            </a:r>
            <a:r>
              <a:rPr lang="pt-BR" sz="1600" b="1" dirty="0"/>
              <a:t> elementos </a:t>
            </a:r>
            <a:r>
              <a:rPr lang="pt-BR" sz="1600" b="1" dirty="0" err="1"/>
              <a:t>vexetais</a:t>
            </a:r>
            <a:r>
              <a:rPr lang="pt-BR" sz="1600" b="1" dirty="0"/>
              <a:t>: </a:t>
            </a:r>
            <a:r>
              <a:rPr lang="pt-BR" sz="1600" b="1" dirty="0" err="1"/>
              <a:t>bimbias</a:t>
            </a:r>
            <a:r>
              <a:rPr lang="pt-BR" sz="1600" b="1" dirty="0"/>
              <a:t> entretecidas, vergas, </a:t>
            </a:r>
            <a:r>
              <a:rPr lang="pt-BR" sz="1600" b="1" dirty="0" err="1"/>
              <a:t>listóns</a:t>
            </a:r>
            <a:r>
              <a:rPr lang="pt-BR" sz="1600" b="1" dirty="0"/>
              <a:t> de madeira, que </a:t>
            </a:r>
            <a:r>
              <a:rPr lang="pt-BR" sz="1600" b="1" dirty="0" err="1"/>
              <a:t>daban</a:t>
            </a:r>
            <a:r>
              <a:rPr lang="pt-BR" sz="1600" b="1" dirty="0"/>
              <a:t> lugar a formas cónicas e cilíndricas. </a:t>
            </a:r>
          </a:p>
          <a:p>
            <a:r>
              <a:rPr lang="pt-BR" sz="1600" b="1" dirty="0"/>
              <a:t>Na </a:t>
            </a:r>
            <a:r>
              <a:rPr lang="pt-BR" sz="1600" b="1" dirty="0" err="1"/>
              <a:t>actualidade</a:t>
            </a:r>
            <a:r>
              <a:rPr lang="pt-BR" sz="1600" b="1" dirty="0"/>
              <a:t> o ferro e o plástico </a:t>
            </a:r>
            <a:r>
              <a:rPr lang="pt-BR" sz="1600" b="1" dirty="0" err="1"/>
              <a:t>permiten</a:t>
            </a:r>
            <a:r>
              <a:rPr lang="pt-BR" sz="1600" b="1" dirty="0"/>
              <a:t> </a:t>
            </a:r>
            <a:r>
              <a:rPr lang="pt-BR" sz="1600" b="1" dirty="0" err="1"/>
              <a:t>construilas</a:t>
            </a:r>
            <a:r>
              <a:rPr lang="pt-BR" sz="1600" b="1" dirty="0"/>
              <a:t> da forma </a:t>
            </a:r>
            <a:r>
              <a:rPr lang="pt-BR" sz="1600" b="1" dirty="0" err="1"/>
              <a:t>máis</a:t>
            </a:r>
            <a:r>
              <a:rPr lang="pt-BR" sz="1600" b="1" dirty="0"/>
              <a:t> </a:t>
            </a:r>
            <a:r>
              <a:rPr lang="pt-BR" sz="1600" b="1" dirty="0" err="1"/>
              <a:t>axeitada</a:t>
            </a:r>
            <a:r>
              <a:rPr lang="pt-BR" sz="1600" b="1" dirty="0"/>
              <a:t> para facilitar o seu transporte e </a:t>
            </a:r>
            <a:r>
              <a:rPr lang="pt-BR" sz="1600" b="1" dirty="0" err="1"/>
              <a:t>almacenamento</a:t>
            </a:r>
            <a:r>
              <a:rPr lang="pt-BR" sz="1600" b="1" dirty="0"/>
              <a:t>.</a:t>
            </a:r>
          </a:p>
          <a:p>
            <a:r>
              <a:rPr lang="pt-BR" sz="1600" b="1" dirty="0" err="1"/>
              <a:t>Seleccionan</a:t>
            </a:r>
            <a:r>
              <a:rPr lang="pt-BR" sz="1600" b="1" dirty="0"/>
              <a:t> ás </a:t>
            </a:r>
            <a:r>
              <a:rPr lang="pt-BR" sz="1600" b="1" dirty="0" err="1"/>
              <a:t>especies</a:t>
            </a:r>
            <a:r>
              <a:rPr lang="pt-BR" sz="1600" b="1" dirty="0"/>
              <a:t> polo tipo de </a:t>
            </a:r>
            <a:r>
              <a:rPr lang="pt-BR" sz="1600" b="1" dirty="0" err="1"/>
              <a:t>alimentación</a:t>
            </a:r>
            <a:r>
              <a:rPr lang="pt-BR" sz="1600" b="1" dirty="0"/>
              <a:t>, polo </a:t>
            </a:r>
            <a:r>
              <a:rPr lang="pt-BR" sz="1600" b="1" dirty="0" err="1"/>
              <a:t>tamaño</a:t>
            </a:r>
            <a:r>
              <a:rPr lang="pt-BR" sz="1600" b="1" dirty="0"/>
              <a:t> das aberturas de entrada e a luz das </a:t>
            </a:r>
            <a:r>
              <a:rPr lang="pt-BR" sz="1600" b="1" dirty="0" err="1"/>
              <a:t>mallas</a:t>
            </a:r>
            <a:r>
              <a:rPr lang="pt-BR" sz="1600" b="1" dirty="0"/>
              <a:t>.</a:t>
            </a:r>
            <a:endParaRPr lang="gl-ES" sz="1600" b="1" dirty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40879888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55DEF-5B25-9E32-E8CD-3EABAFFEF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180F9E7-C0A2-E5B1-FF43-46D19FB56A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6" r="598" b="11935"/>
          <a:stretch>
            <a:fillRect/>
          </a:stretch>
        </p:blipFill>
        <p:spPr>
          <a:xfrm>
            <a:off x="233513" y="219033"/>
            <a:ext cx="8676973" cy="346297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15D01F1-7712-A7CA-4047-58E76AFB682B}"/>
              </a:ext>
            </a:extLst>
          </p:cNvPr>
          <p:cNvSpPr txBox="1"/>
          <p:nvPr/>
        </p:nvSpPr>
        <p:spPr>
          <a:xfrm>
            <a:off x="657224" y="3568869"/>
            <a:ext cx="782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As </a:t>
            </a:r>
            <a:r>
              <a:rPr lang="pt-BR" sz="1400" b="1" dirty="0" err="1"/>
              <a:t>nasas</a:t>
            </a:r>
            <a:r>
              <a:rPr lang="pt-BR" sz="1400" b="1" dirty="0"/>
              <a:t> </a:t>
            </a:r>
            <a:r>
              <a:rPr lang="pt-BR" sz="1400" b="1" dirty="0" err="1"/>
              <a:t>lárganse</a:t>
            </a:r>
            <a:r>
              <a:rPr lang="pt-BR" sz="1400" b="1" dirty="0"/>
              <a:t> </a:t>
            </a:r>
            <a:r>
              <a:rPr lang="pt-BR" sz="1400" b="1" dirty="0" err="1"/>
              <a:t>en</a:t>
            </a:r>
            <a:r>
              <a:rPr lang="pt-BR" sz="1400" b="1" dirty="0"/>
              <a:t> </a:t>
            </a:r>
            <a:r>
              <a:rPr lang="pt-BR" sz="1400" b="1" dirty="0" err="1"/>
              <a:t>caceas</a:t>
            </a:r>
            <a:r>
              <a:rPr lang="pt-BR" sz="1400" b="1" dirty="0"/>
              <a:t> unindo varias a unha </a:t>
            </a:r>
            <a:r>
              <a:rPr lang="pt-BR" sz="1400" b="1" dirty="0" err="1"/>
              <a:t>guía</a:t>
            </a:r>
            <a:r>
              <a:rPr lang="pt-BR" sz="1400" b="1" dirty="0"/>
              <a:t> </a:t>
            </a:r>
            <a:r>
              <a:rPr lang="pt-BR" sz="1400" b="1" dirty="0" err="1"/>
              <a:t>común</a:t>
            </a:r>
            <a:r>
              <a:rPr lang="pt-BR" sz="1400" b="1" dirty="0"/>
              <a:t> (madre) que remata </a:t>
            </a:r>
            <a:r>
              <a:rPr lang="pt-BR" sz="1400" b="1" dirty="0" err="1"/>
              <a:t>nunha</a:t>
            </a:r>
            <a:r>
              <a:rPr lang="pt-BR" sz="1400" b="1" dirty="0"/>
              <a:t> boia que serve para </a:t>
            </a:r>
            <a:r>
              <a:rPr lang="pt-BR" sz="1400" b="1" dirty="0" err="1"/>
              <a:t>localizalas</a:t>
            </a:r>
            <a:r>
              <a:rPr lang="pt-BR" sz="1400" b="1" dirty="0"/>
              <a:t> e </a:t>
            </a:r>
            <a:r>
              <a:rPr lang="pt-BR" sz="1400" b="1" dirty="0" err="1"/>
              <a:t>recuperalas</a:t>
            </a:r>
            <a:r>
              <a:rPr lang="pt-BR" sz="1400" b="1" dirty="0"/>
              <a:t>.  As </a:t>
            </a:r>
            <a:r>
              <a:rPr lang="pt-BR" sz="1400" b="1" dirty="0" err="1"/>
              <a:t>caceas</a:t>
            </a:r>
            <a:r>
              <a:rPr lang="pt-BR" sz="1400" b="1" dirty="0"/>
              <a:t> </a:t>
            </a:r>
            <a:r>
              <a:rPr lang="pt-BR" sz="1400" b="1" dirty="0" err="1"/>
              <a:t>fórmanse</a:t>
            </a:r>
            <a:r>
              <a:rPr lang="pt-BR" sz="1400" b="1" dirty="0"/>
              <a:t> </a:t>
            </a:r>
            <a:r>
              <a:rPr lang="pt-BR" sz="1400" b="1" dirty="0" err="1"/>
              <a:t>cun</a:t>
            </a:r>
            <a:r>
              <a:rPr lang="pt-BR" sz="1400" b="1" dirty="0"/>
              <a:t> número </a:t>
            </a:r>
            <a:r>
              <a:rPr lang="pt-BR" sz="1400" b="1" dirty="0" err="1"/>
              <a:t>variable</a:t>
            </a:r>
            <a:r>
              <a:rPr lang="pt-BR" sz="1400" b="1" dirty="0"/>
              <a:t> de </a:t>
            </a:r>
            <a:r>
              <a:rPr lang="pt-BR" sz="1400" b="1" dirty="0" err="1"/>
              <a:t>nasas</a:t>
            </a:r>
            <a:r>
              <a:rPr lang="pt-BR" sz="1400" b="1" dirty="0"/>
              <a:t>.</a:t>
            </a:r>
            <a:endParaRPr lang="gl-ES" sz="14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55EB106-B8B9-2A03-D7B1-ADB14CCA0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71117"/>
            <a:ext cx="9144000" cy="188394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6278C8-E1CD-204F-9438-3051E8AA1016}"/>
              </a:ext>
            </a:extLst>
          </p:cNvPr>
          <p:cNvSpPr txBox="1"/>
          <p:nvPr/>
        </p:nvSpPr>
        <p:spPr>
          <a:xfrm>
            <a:off x="233513" y="4461035"/>
            <a:ext cx="5924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/>
              <a:t>Algunha</a:t>
            </a:r>
            <a:r>
              <a:rPr lang="es-ES" sz="1400" dirty="0"/>
              <a:t> das especies que se capturan coas nasas</a:t>
            </a:r>
            <a:endParaRPr lang="gl-ES" sz="1400" dirty="0"/>
          </a:p>
        </p:txBody>
      </p:sp>
    </p:spTree>
    <p:extLst>
      <p:ext uri="{BB962C8B-B14F-4D97-AF65-F5344CB8AC3E}">
        <p14:creationId xmlns:p14="http://schemas.microsoft.com/office/powerpoint/2010/main" val="21278774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88E22-CF91-A545-CCF5-E78B7CBAA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357E9EF-8370-CAA7-3BEF-48CA8AA55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5538"/>
            <a:ext cx="9186454" cy="612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8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B1A884A-5A7C-D971-AE0B-FCEEB00276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4" b="11685"/>
          <a:stretch>
            <a:fillRect/>
          </a:stretch>
        </p:blipFill>
        <p:spPr>
          <a:xfrm>
            <a:off x="83713" y="4476207"/>
            <a:ext cx="2379426" cy="238179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2D7524C-88C7-F6EC-6C77-8DEA9894DA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24" t="3519"/>
          <a:stretch>
            <a:fillRect/>
          </a:stretch>
        </p:blipFill>
        <p:spPr>
          <a:xfrm rot="886073">
            <a:off x="841978" y="712447"/>
            <a:ext cx="5567200" cy="440921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B2F0298-0B24-B380-6008-5E4A779BE3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2650" y="616607"/>
            <a:ext cx="3579383" cy="554906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4DCD330-0BAB-74FC-7AF8-B50E9C141444}"/>
              </a:ext>
            </a:extLst>
          </p:cNvPr>
          <p:cNvSpPr txBox="1"/>
          <p:nvPr/>
        </p:nvSpPr>
        <p:spPr>
          <a:xfrm>
            <a:off x="5192650" y="6197502"/>
            <a:ext cx="2717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/>
              <a:t>Exposicións</a:t>
            </a:r>
            <a:r>
              <a:rPr lang="es-ES" sz="1600" dirty="0"/>
              <a:t> da </a:t>
            </a:r>
            <a:r>
              <a:rPr lang="es-ES" sz="1600" dirty="0" err="1"/>
              <a:t>Confraría</a:t>
            </a:r>
            <a:r>
              <a:rPr lang="es-ES" sz="1600" dirty="0"/>
              <a:t> de Cambados en 2001 e 2006</a:t>
            </a:r>
            <a:endParaRPr lang="gl-ES" sz="1600" dirty="0"/>
          </a:p>
        </p:txBody>
      </p:sp>
    </p:spTree>
    <p:extLst>
      <p:ext uri="{BB962C8B-B14F-4D97-AF65-F5344CB8AC3E}">
        <p14:creationId xmlns:p14="http://schemas.microsoft.com/office/powerpoint/2010/main" val="330257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C5ACD-31A9-C6E9-7F11-4AF4D2FD2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991D816A-61CA-4558-7F35-B80F504157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173" y="3610748"/>
            <a:ext cx="3683001" cy="312686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BCF3B09-5508-8AED-4F7C-2D036337F6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12" y="3535181"/>
            <a:ext cx="4277163" cy="320787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ECE0C33-28A5-81E9-9344-7466E96E2F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174" y="186298"/>
            <a:ext cx="3940100" cy="324270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D849CAB-07ED-0541-3579-404C93E4A3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12" y="114948"/>
            <a:ext cx="4277163" cy="332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673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35F93-9226-8387-64EE-E8C69F1A3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AAC20CF-38DE-AF12-8501-5CCDDF4136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21" y="4296683"/>
            <a:ext cx="2438400" cy="165201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07CFAD5-1465-0A91-841B-9DB0E25FAA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350" y="128942"/>
            <a:ext cx="4170638" cy="31835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9583D34-B059-A552-7D58-ABA49543FC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10" y="477376"/>
            <a:ext cx="4295773" cy="280514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0C6B1E3-9215-3DB2-937D-2E402BE2F1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0400" y="3516326"/>
            <a:ext cx="5564777" cy="321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053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919A9-E664-45D4-9CFD-8B0551EC4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8AE0CC7-C651-A5E2-CF1F-D5652E10A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942" y="1720813"/>
            <a:ext cx="5038630" cy="319953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BD16726-1B7B-9C40-127D-85C7D4407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4723" y="547415"/>
            <a:ext cx="3529941" cy="576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878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85607D0-D369-1565-F479-5BA340643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400"/>
            <a:ext cx="9119930" cy="610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103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130D627-8935-E32D-E592-8D42F3EC9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04" r="3965"/>
          <a:stretch>
            <a:fillRect/>
          </a:stretch>
        </p:blipFill>
        <p:spPr>
          <a:xfrm>
            <a:off x="4882098" y="3551838"/>
            <a:ext cx="4159506" cy="27773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55A6358-9624-7C70-B5B5-800D9755B3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011" y="409045"/>
            <a:ext cx="3768301" cy="314279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04B93D9-0BEF-414B-A8F5-2161B73AD119}"/>
              </a:ext>
            </a:extLst>
          </p:cNvPr>
          <p:cNvSpPr txBox="1"/>
          <p:nvPr/>
        </p:nvSpPr>
        <p:spPr>
          <a:xfrm>
            <a:off x="385688" y="676911"/>
            <a:ext cx="4267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NASA DAS FANECAS</a:t>
            </a:r>
            <a:endParaRPr lang="gl-ES" sz="2400" b="1" dirty="0"/>
          </a:p>
          <a:p>
            <a:r>
              <a:rPr lang="gl-ES" sz="1600" b="1" dirty="0"/>
              <a:t>Ten forma cilíndrica, formada por aros metálicos cubertos de rede, con dúas bocas en forma de funil, </a:t>
            </a:r>
            <a:r>
              <a:rPr lang="gl-ES" sz="1600" b="1" dirty="0" err="1"/>
              <a:t>situdas</a:t>
            </a:r>
            <a:r>
              <a:rPr lang="gl-ES" sz="1600" b="1" dirty="0"/>
              <a:t> enfrontadas.</a:t>
            </a:r>
          </a:p>
          <a:p>
            <a:r>
              <a:rPr lang="gl-ES" sz="1600" b="1" dirty="0"/>
              <a:t>É unha das nasas máis grandes e captura todo tipo de peixe.</a:t>
            </a:r>
            <a:endParaRPr lang="es-ES" sz="16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99D1162-A64F-F1D6-848E-8AFAD36447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947" y="2873829"/>
            <a:ext cx="4687953" cy="355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327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2CB1A-46B5-E6EC-5C3B-5A0A2B81A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D443B16-A677-7E01-14B3-AE8E4773AD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4" t="7288" r="2509" b="6119"/>
          <a:stretch>
            <a:fillRect/>
          </a:stretch>
        </p:blipFill>
        <p:spPr>
          <a:xfrm>
            <a:off x="3133725" y="204107"/>
            <a:ext cx="5876925" cy="356779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2795726-997F-0E18-C478-FC787CD74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9"/>
          <a:stretch>
            <a:fillRect/>
          </a:stretch>
        </p:blipFill>
        <p:spPr>
          <a:xfrm rot="5400000">
            <a:off x="3443066" y="1342669"/>
            <a:ext cx="2257866" cy="860842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ADDC332-5BAD-40E6-42E7-0235C121B110}"/>
              </a:ext>
            </a:extLst>
          </p:cNvPr>
          <p:cNvSpPr txBox="1"/>
          <p:nvPr/>
        </p:nvSpPr>
        <p:spPr>
          <a:xfrm>
            <a:off x="114300" y="250686"/>
            <a:ext cx="30194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 </a:t>
            </a:r>
            <a:r>
              <a:rPr lang="pt-BR" sz="2400" b="1" dirty="0"/>
              <a:t>NASA DA ANGUÍA </a:t>
            </a:r>
          </a:p>
          <a:p>
            <a:pPr algn="ctr"/>
            <a:r>
              <a:rPr lang="pt-BR" sz="2400" b="1" dirty="0"/>
              <a:t>OU BUTRÓN</a:t>
            </a:r>
            <a:endParaRPr lang="gl-ES" sz="2400" dirty="0"/>
          </a:p>
          <a:p>
            <a:r>
              <a:rPr lang="pt-BR" sz="1600" b="1" dirty="0"/>
              <a:t>É </a:t>
            </a:r>
            <a:r>
              <a:rPr lang="pt-BR" sz="1600" b="1" dirty="0" err="1"/>
              <a:t>un</a:t>
            </a:r>
            <a:r>
              <a:rPr lang="pt-BR" sz="1600" b="1" dirty="0"/>
              <a:t> </a:t>
            </a:r>
            <a:r>
              <a:rPr lang="pt-BR" sz="1600" b="1" dirty="0" err="1"/>
              <a:t>aparello</a:t>
            </a:r>
            <a:r>
              <a:rPr lang="pt-BR" sz="1600" b="1" dirty="0"/>
              <a:t> formado por unha rede de barreira (parada) cunhas  </a:t>
            </a:r>
            <a:r>
              <a:rPr lang="pt-BR" sz="1600" b="1" dirty="0" err="1"/>
              <a:t>nasas</a:t>
            </a:r>
            <a:r>
              <a:rPr lang="pt-BR" sz="1600" b="1" dirty="0"/>
              <a:t> nos extremos. </a:t>
            </a:r>
            <a:r>
              <a:rPr lang="pt-BR" sz="1600" b="1" dirty="0" err="1"/>
              <a:t>Ármanse</a:t>
            </a:r>
            <a:r>
              <a:rPr lang="pt-BR" sz="1600" b="1" dirty="0"/>
              <a:t> </a:t>
            </a:r>
            <a:r>
              <a:rPr lang="pt-BR" sz="1600" b="1" dirty="0" err="1"/>
              <a:t>en</a:t>
            </a:r>
            <a:r>
              <a:rPr lang="pt-BR" sz="1600" b="1" dirty="0"/>
              <a:t> </a:t>
            </a:r>
            <a:r>
              <a:rPr lang="pt-BR" sz="1600" b="1" dirty="0" err="1"/>
              <a:t>caceas</a:t>
            </a:r>
            <a:r>
              <a:rPr lang="pt-BR" sz="1600" b="1" dirty="0"/>
              <a:t> que se </a:t>
            </a:r>
            <a:r>
              <a:rPr lang="pt-BR" sz="1600" b="1" dirty="0" err="1"/>
              <a:t>fondean</a:t>
            </a:r>
            <a:r>
              <a:rPr lang="pt-BR" sz="1600" b="1" dirty="0"/>
              <a:t> formando unha barreira </a:t>
            </a:r>
            <a:r>
              <a:rPr lang="pt-BR" sz="1600" b="1" dirty="0" err="1"/>
              <a:t>en</a:t>
            </a:r>
            <a:r>
              <a:rPr lang="pt-BR" sz="1600" b="1" dirty="0"/>
              <a:t> zonas de pouco calado que </a:t>
            </a:r>
            <a:r>
              <a:rPr lang="pt-BR" sz="1600" b="1" dirty="0" err="1"/>
              <a:t>quedan</a:t>
            </a:r>
            <a:r>
              <a:rPr lang="pt-BR" sz="1600" b="1" dirty="0"/>
              <a:t> </a:t>
            </a:r>
            <a:r>
              <a:rPr lang="pt-BR" sz="1600" b="1" dirty="0" err="1"/>
              <a:t>en</a:t>
            </a:r>
            <a:r>
              <a:rPr lang="pt-BR" sz="1600" b="1" dirty="0"/>
              <a:t> seco.</a:t>
            </a:r>
            <a:endParaRPr lang="gl-ES" sz="1600" b="1" dirty="0"/>
          </a:p>
          <a:p>
            <a:r>
              <a:rPr lang="pt-BR" sz="1600" b="1" dirty="0"/>
              <a:t>Non utiliza engado e captura as </a:t>
            </a:r>
            <a:r>
              <a:rPr lang="pt-BR" sz="1600" b="1" dirty="0" err="1"/>
              <a:t>especies</a:t>
            </a:r>
            <a:r>
              <a:rPr lang="pt-BR" sz="1600" b="1" dirty="0"/>
              <a:t> que se </a:t>
            </a:r>
            <a:r>
              <a:rPr lang="pt-BR" sz="1600" b="1" dirty="0" err="1"/>
              <a:t>ven</a:t>
            </a:r>
            <a:r>
              <a:rPr lang="pt-BR" sz="1600" b="1" dirty="0"/>
              <a:t> obrigadas a entrar nas </a:t>
            </a:r>
            <a:r>
              <a:rPr lang="pt-BR" sz="1600" b="1" dirty="0" err="1"/>
              <a:t>nasas</a:t>
            </a:r>
            <a:r>
              <a:rPr lang="pt-BR" sz="1600" b="1" dirty="0"/>
              <a:t> ao </a:t>
            </a:r>
            <a:r>
              <a:rPr lang="pt-BR" sz="1600" b="1" dirty="0" err="1"/>
              <a:t>terlles</a:t>
            </a:r>
            <a:r>
              <a:rPr lang="pt-BR" sz="1600" b="1" dirty="0"/>
              <a:t> cortado o </a:t>
            </a:r>
            <a:r>
              <a:rPr lang="pt-BR" sz="1600" b="1" dirty="0" err="1"/>
              <a:t>paso</a:t>
            </a:r>
            <a:r>
              <a:rPr lang="pt-BR" sz="1600" b="1" dirty="0"/>
              <a:t>.</a:t>
            </a:r>
            <a:endParaRPr lang="gl-ES" sz="1600" b="1" dirty="0"/>
          </a:p>
          <a:p>
            <a:r>
              <a:rPr lang="es-ES" sz="1600" b="1" dirty="0"/>
              <a:t>Captura especies de fondo, fundamentalmente </a:t>
            </a:r>
            <a:r>
              <a:rPr lang="es-ES" sz="1600" b="1" dirty="0" err="1"/>
              <a:t>anguías</a:t>
            </a:r>
            <a:r>
              <a:rPr lang="es-ES" sz="1600" b="1" dirty="0"/>
              <a:t>.</a:t>
            </a:r>
          </a:p>
          <a:p>
            <a:r>
              <a:rPr lang="es-ES" sz="1600" b="1" dirty="0"/>
              <a:t> </a:t>
            </a:r>
            <a:endParaRPr lang="gl-ES" sz="16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F01F921-3020-3AFE-679B-0F3308E295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274" y="3771899"/>
            <a:ext cx="3789426" cy="12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628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B5F4F-4322-044F-E8CB-2E277E5FA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973B990-7CBA-4AA1-8FD6-AAE465F428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830" y="3777395"/>
            <a:ext cx="5177407" cy="287744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2C4742-1AF4-D807-EA59-1EBF866BF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2031" y="224364"/>
            <a:ext cx="4527004" cy="369331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7E63A25-B89D-8789-C6BA-AB007500611F}"/>
              </a:ext>
            </a:extLst>
          </p:cNvPr>
          <p:cNvSpPr txBox="1"/>
          <p:nvPr/>
        </p:nvSpPr>
        <p:spPr>
          <a:xfrm>
            <a:off x="428757" y="224363"/>
            <a:ext cx="351067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CANGREXEIRA, SARANDA</a:t>
            </a:r>
          </a:p>
          <a:p>
            <a:r>
              <a:rPr lang="pt-BR" sz="1600" b="1" dirty="0"/>
              <a:t>Está formada por </a:t>
            </a:r>
            <a:r>
              <a:rPr lang="pt-BR" sz="1600" b="1" dirty="0" err="1"/>
              <a:t>un</a:t>
            </a:r>
            <a:r>
              <a:rPr lang="pt-BR" sz="1600" b="1" dirty="0"/>
              <a:t> aro metálico de </a:t>
            </a:r>
            <a:r>
              <a:rPr lang="pt-BR" sz="1600" b="1" dirty="0" err="1"/>
              <a:t>diámetro</a:t>
            </a:r>
            <a:r>
              <a:rPr lang="pt-BR" sz="1600" b="1" dirty="0"/>
              <a:t> </a:t>
            </a:r>
            <a:r>
              <a:rPr lang="pt-BR" sz="1600" b="1" dirty="0" err="1"/>
              <a:t>variable</a:t>
            </a:r>
            <a:r>
              <a:rPr lang="pt-BR" sz="1600" b="1" dirty="0"/>
              <a:t> (40 a 100 cm) do que colga unha </a:t>
            </a:r>
            <a:r>
              <a:rPr lang="pt-BR" sz="1600" b="1" dirty="0" err="1"/>
              <a:t>bulsa</a:t>
            </a:r>
            <a:r>
              <a:rPr lang="pt-BR" sz="1600" b="1" dirty="0"/>
              <a:t> de rede de forma cónica (cope), </a:t>
            </a:r>
            <a:r>
              <a:rPr lang="pt-BR" sz="1600" b="1" dirty="0" err="1"/>
              <a:t>suxeito</a:t>
            </a:r>
            <a:r>
              <a:rPr lang="pt-BR" sz="1600" b="1" dirty="0"/>
              <a:t> por </a:t>
            </a:r>
            <a:r>
              <a:rPr lang="pt-BR" sz="1600" b="1" dirty="0" err="1"/>
              <a:t>catro</a:t>
            </a:r>
            <a:r>
              <a:rPr lang="pt-BR" sz="1600" b="1" dirty="0"/>
              <a:t> ventos a unha </a:t>
            </a:r>
            <a:r>
              <a:rPr lang="pt-BR" sz="1600" b="1" dirty="0" err="1"/>
              <a:t>tralla</a:t>
            </a:r>
            <a:r>
              <a:rPr lang="pt-BR" sz="1600" b="1" dirty="0"/>
              <a:t> que serve para </a:t>
            </a:r>
            <a:r>
              <a:rPr lang="pt-BR" sz="1600" b="1" dirty="0" err="1"/>
              <a:t>recollela</a:t>
            </a:r>
            <a:r>
              <a:rPr lang="pt-BR" sz="1600" b="1" dirty="0"/>
              <a:t>.</a:t>
            </a:r>
            <a:endParaRPr lang="gl-ES" sz="1600" b="1" dirty="0"/>
          </a:p>
          <a:p>
            <a:r>
              <a:rPr lang="pt-BR" sz="1600" b="1" dirty="0"/>
              <a:t>Para </a:t>
            </a:r>
            <a:r>
              <a:rPr lang="pt-BR" sz="1600" b="1" dirty="0" err="1"/>
              <a:t>traballar</a:t>
            </a:r>
            <a:r>
              <a:rPr lang="pt-BR" sz="1600" b="1" dirty="0"/>
              <a:t> </a:t>
            </a:r>
            <a:r>
              <a:rPr lang="pt-BR" sz="1600" b="1" dirty="0" err="1"/>
              <a:t>ponse</a:t>
            </a:r>
            <a:r>
              <a:rPr lang="pt-BR" sz="1600" b="1" dirty="0"/>
              <a:t> engado </a:t>
            </a:r>
            <a:r>
              <a:rPr lang="pt-BR" sz="1600" b="1" dirty="0" err="1"/>
              <a:t>nunha</a:t>
            </a:r>
            <a:r>
              <a:rPr lang="pt-BR" sz="1600" b="1" dirty="0"/>
              <a:t> </a:t>
            </a:r>
            <a:r>
              <a:rPr lang="pt-BR" sz="1600" b="1" dirty="0" err="1"/>
              <a:t>bulsa</a:t>
            </a:r>
            <a:r>
              <a:rPr lang="pt-BR" sz="1600" b="1" dirty="0"/>
              <a:t> colgada entre os ventos, </a:t>
            </a:r>
            <a:r>
              <a:rPr lang="pt-BR" sz="1600" b="1" dirty="0" err="1"/>
              <a:t>fondéase</a:t>
            </a:r>
            <a:r>
              <a:rPr lang="pt-BR" sz="1600" b="1" dirty="0"/>
              <a:t>, </a:t>
            </a:r>
            <a:r>
              <a:rPr lang="pt-BR" sz="1600" b="1" dirty="0" err="1"/>
              <a:t>agárdase</a:t>
            </a:r>
            <a:r>
              <a:rPr lang="pt-BR" sz="1600" b="1" dirty="0"/>
              <a:t> </a:t>
            </a:r>
            <a:r>
              <a:rPr lang="pt-BR" sz="1600" b="1" dirty="0" err="1"/>
              <a:t>un</a:t>
            </a:r>
            <a:r>
              <a:rPr lang="pt-BR" sz="1600" b="1" dirty="0"/>
              <a:t> tempo e </a:t>
            </a:r>
            <a:r>
              <a:rPr lang="pt-BR" sz="1600" b="1" dirty="0" err="1"/>
              <a:t>levántase</a:t>
            </a:r>
            <a:r>
              <a:rPr lang="pt-BR" sz="1600" b="1" dirty="0"/>
              <a:t>. </a:t>
            </a:r>
          </a:p>
          <a:p>
            <a:r>
              <a:rPr lang="pt-BR" sz="1600" b="1" dirty="0" err="1"/>
              <a:t>Úsase</a:t>
            </a:r>
            <a:r>
              <a:rPr lang="pt-BR" sz="1600" b="1" dirty="0"/>
              <a:t> para pescar </a:t>
            </a:r>
            <a:r>
              <a:rPr lang="pt-BR" sz="1600" b="1" dirty="0" err="1"/>
              <a:t>cangrexos</a:t>
            </a:r>
            <a:r>
              <a:rPr lang="pt-BR" sz="1600" b="1" dirty="0"/>
              <a:t>, </a:t>
            </a:r>
            <a:r>
              <a:rPr lang="pt-BR" sz="1600" b="1" dirty="0" err="1"/>
              <a:t>anguías</a:t>
            </a:r>
            <a:r>
              <a:rPr lang="pt-BR" sz="1600" b="1" dirty="0"/>
              <a:t>, peixes miúdos de </a:t>
            </a:r>
            <a:r>
              <a:rPr lang="pt-BR" sz="1600" b="1" dirty="0" err="1"/>
              <a:t>fondo</a:t>
            </a:r>
            <a:r>
              <a:rPr lang="pt-BR" sz="1600" b="1" dirty="0"/>
              <a:t> que </a:t>
            </a:r>
            <a:r>
              <a:rPr lang="pt-BR" sz="1600" b="1" dirty="0" err="1"/>
              <a:t>entren</a:t>
            </a:r>
            <a:r>
              <a:rPr lang="pt-BR" sz="1600" b="1" dirty="0"/>
              <a:t> aos engados...</a:t>
            </a:r>
            <a:endParaRPr lang="gl-ES" sz="1600" b="1" dirty="0"/>
          </a:p>
          <a:p>
            <a:endParaRPr lang="gl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EA8B9E9-2A5B-7A4E-045D-CE29CC1042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94910">
            <a:off x="470030" y="4101383"/>
            <a:ext cx="2561036" cy="193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689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85253-B644-BBA3-DFC4-F28190595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7431F31-E042-5EA3-A9D5-0640AB8B97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38040"/>
            <a:ext cx="9029699" cy="677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560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E8384-0C12-A079-04AE-967041D65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75F50ED-C3EA-99DF-B51F-971243A0D3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501" y="342900"/>
            <a:ext cx="4531976" cy="636289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13DB35D-4169-ABD8-EF17-221C1E9ADF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560" y="3474720"/>
            <a:ext cx="3974065" cy="308332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567600D-9536-CBE6-8E5A-902E9C4B75C0}"/>
              </a:ext>
            </a:extLst>
          </p:cNvPr>
          <p:cNvSpPr txBox="1"/>
          <p:nvPr/>
        </p:nvSpPr>
        <p:spPr>
          <a:xfrm>
            <a:off x="323850" y="228600"/>
            <a:ext cx="37421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MEDIO MUNDO</a:t>
            </a:r>
          </a:p>
          <a:p>
            <a:r>
              <a:rPr lang="pt-BR" sz="1600" b="1" dirty="0" err="1"/>
              <a:t>Semellante</a:t>
            </a:r>
            <a:r>
              <a:rPr lang="pt-BR" sz="1600" b="1" dirty="0"/>
              <a:t> á </a:t>
            </a:r>
            <a:r>
              <a:rPr lang="pt-BR" sz="1600" b="1" dirty="0" err="1"/>
              <a:t>cangrexeira</a:t>
            </a:r>
            <a:r>
              <a:rPr lang="pt-BR" sz="1600" b="1" dirty="0"/>
              <a:t>, de maior </a:t>
            </a:r>
            <a:r>
              <a:rPr lang="pt-BR" sz="1600" b="1" dirty="0" err="1"/>
              <a:t>tamaño</a:t>
            </a:r>
            <a:r>
              <a:rPr lang="pt-BR" sz="1600" b="1" dirty="0"/>
              <a:t> (ata 6 m de </a:t>
            </a:r>
            <a:r>
              <a:rPr lang="pt-BR" sz="1600" b="1" dirty="0" err="1"/>
              <a:t>diámetro</a:t>
            </a:r>
            <a:r>
              <a:rPr lang="pt-BR" sz="1600" b="1" dirty="0"/>
              <a:t>). </a:t>
            </a:r>
            <a:r>
              <a:rPr lang="pt-BR" sz="1600" b="1" dirty="0" err="1"/>
              <a:t>Manéxase</a:t>
            </a:r>
            <a:r>
              <a:rPr lang="pt-BR" sz="1600" b="1" dirty="0"/>
              <a:t> coa </a:t>
            </a:r>
            <a:r>
              <a:rPr lang="pt-BR" sz="1600" b="1" dirty="0" err="1"/>
              <a:t>axuda</a:t>
            </a:r>
            <a:r>
              <a:rPr lang="pt-BR" sz="1600" b="1" dirty="0"/>
              <a:t> </a:t>
            </a:r>
            <a:r>
              <a:rPr lang="pt-BR" sz="1600" b="1" dirty="0" err="1"/>
              <a:t>dunha</a:t>
            </a:r>
            <a:r>
              <a:rPr lang="pt-BR" sz="1600" b="1" dirty="0"/>
              <a:t> </a:t>
            </a:r>
            <a:r>
              <a:rPr lang="pt-BR" sz="1600" b="1" dirty="0" err="1"/>
              <a:t>driza</a:t>
            </a:r>
            <a:r>
              <a:rPr lang="pt-BR" sz="1600" b="1" dirty="0"/>
              <a:t> amarrada </a:t>
            </a:r>
            <a:r>
              <a:rPr lang="pt-BR" sz="1600" b="1" dirty="0" err="1"/>
              <a:t>nun</a:t>
            </a:r>
            <a:r>
              <a:rPr lang="pt-BR" sz="1600" b="1" dirty="0"/>
              <a:t> mastro. Para </a:t>
            </a:r>
            <a:r>
              <a:rPr lang="pt-BR" sz="1600" b="1" dirty="0" err="1"/>
              <a:t>traballar</a:t>
            </a:r>
            <a:r>
              <a:rPr lang="pt-BR" sz="1600" b="1" dirty="0"/>
              <a:t> </a:t>
            </a:r>
            <a:r>
              <a:rPr lang="pt-BR" sz="1600" b="1" dirty="0" err="1"/>
              <a:t>fondéase</a:t>
            </a:r>
            <a:r>
              <a:rPr lang="pt-BR" sz="1600" b="1" dirty="0"/>
              <a:t> a rede e </a:t>
            </a:r>
            <a:r>
              <a:rPr lang="pt-BR" sz="1600" b="1" dirty="0" err="1"/>
              <a:t>vaise</a:t>
            </a:r>
            <a:r>
              <a:rPr lang="pt-BR" sz="1600" b="1" dirty="0"/>
              <a:t> botando engado dentro para </a:t>
            </a:r>
            <a:r>
              <a:rPr lang="pt-BR" sz="1600" b="1" dirty="0" err="1"/>
              <a:t>atrer</a:t>
            </a:r>
            <a:r>
              <a:rPr lang="pt-BR" sz="1600" b="1" dirty="0"/>
              <a:t> os peixes. </a:t>
            </a:r>
            <a:r>
              <a:rPr lang="pt-BR" sz="1600" b="1" dirty="0" err="1"/>
              <a:t>Cando</a:t>
            </a:r>
            <a:r>
              <a:rPr lang="pt-BR" sz="1600" b="1" dirty="0"/>
              <a:t> </a:t>
            </a:r>
            <a:r>
              <a:rPr lang="pt-BR" sz="1600" b="1" dirty="0" err="1"/>
              <a:t>entran</a:t>
            </a:r>
            <a:r>
              <a:rPr lang="pt-BR" sz="1600" b="1" dirty="0"/>
              <a:t> </a:t>
            </a:r>
            <a:r>
              <a:rPr lang="pt-BR" sz="1600" b="1" dirty="0" err="1"/>
              <a:t>ízase</a:t>
            </a:r>
            <a:r>
              <a:rPr lang="pt-BR" sz="1600" b="1" dirty="0"/>
              <a:t> a </a:t>
            </a:r>
            <a:r>
              <a:rPr lang="pt-BR" sz="1600" b="1" dirty="0" err="1"/>
              <a:t>modiño</a:t>
            </a:r>
            <a:r>
              <a:rPr lang="pt-BR" sz="1600" b="1" dirty="0"/>
              <a:t> ata sacar o </a:t>
            </a:r>
            <a:r>
              <a:rPr lang="pt-BR" sz="1600" b="1" dirty="0" err="1"/>
              <a:t>aparello</a:t>
            </a:r>
            <a:r>
              <a:rPr lang="pt-BR" sz="1600" b="1" dirty="0"/>
              <a:t> da auga e </a:t>
            </a:r>
            <a:r>
              <a:rPr lang="pt-BR" sz="1600" b="1" dirty="0" err="1"/>
              <a:t>cóllense</a:t>
            </a:r>
            <a:r>
              <a:rPr lang="pt-BR" sz="1600" b="1" dirty="0"/>
              <a:t> os que </a:t>
            </a:r>
            <a:r>
              <a:rPr lang="pt-BR" sz="1600" b="1" dirty="0" err="1"/>
              <a:t>quedan</a:t>
            </a:r>
            <a:r>
              <a:rPr lang="pt-BR" sz="1600" b="1" dirty="0"/>
              <a:t> dentro. </a:t>
            </a:r>
          </a:p>
          <a:p>
            <a:r>
              <a:rPr lang="es-ES" sz="1600" b="1" dirty="0"/>
              <a:t>É un </a:t>
            </a:r>
            <a:r>
              <a:rPr lang="es-ES" sz="1600" b="1" dirty="0" err="1"/>
              <a:t>aparello</a:t>
            </a:r>
            <a:r>
              <a:rPr lang="es-ES" sz="1600" b="1" dirty="0"/>
              <a:t> que </a:t>
            </a:r>
            <a:r>
              <a:rPr lang="es-ES" sz="1600" b="1" dirty="0" err="1"/>
              <a:t>xa</a:t>
            </a:r>
            <a:r>
              <a:rPr lang="es-ES" sz="1600" b="1" dirty="0"/>
              <a:t> non se </a:t>
            </a:r>
            <a:r>
              <a:rPr lang="es-ES" sz="1600" b="1" dirty="0" err="1"/>
              <a:t>emprega</a:t>
            </a:r>
            <a:r>
              <a:rPr lang="es-ES" sz="1600" b="1" dirty="0"/>
              <a:t>.</a:t>
            </a:r>
            <a:endParaRPr lang="gl-ES" sz="1600" b="1" dirty="0"/>
          </a:p>
          <a:p>
            <a:r>
              <a:rPr lang="pt-BR" sz="1600" b="1" dirty="0" err="1"/>
              <a:t>Úsábase</a:t>
            </a:r>
            <a:r>
              <a:rPr lang="pt-BR" sz="1600" b="1" dirty="0"/>
              <a:t> para pescar </a:t>
            </a:r>
            <a:r>
              <a:rPr lang="pt-BR" sz="1600" b="1" dirty="0" err="1"/>
              <a:t>panchos</a:t>
            </a:r>
            <a:r>
              <a:rPr lang="pt-BR" sz="1600" b="1" dirty="0"/>
              <a:t>, </a:t>
            </a:r>
            <a:r>
              <a:rPr lang="pt-BR" sz="1600" b="1" dirty="0" err="1"/>
              <a:t>xurelos</a:t>
            </a:r>
            <a:r>
              <a:rPr lang="pt-BR" sz="1600" b="1" dirty="0"/>
              <a:t>, </a:t>
            </a:r>
            <a:r>
              <a:rPr lang="pt-BR" sz="1600" b="1" dirty="0" err="1"/>
              <a:t>piardas</a:t>
            </a:r>
            <a:r>
              <a:rPr lang="pt-BR" sz="1600" b="1" dirty="0"/>
              <a:t>... </a:t>
            </a:r>
            <a:endParaRPr lang="gl-ES" sz="1600" b="1" dirty="0"/>
          </a:p>
        </p:txBody>
      </p:sp>
    </p:spTree>
    <p:extLst>
      <p:ext uri="{BB962C8B-B14F-4D97-AF65-F5344CB8AC3E}">
        <p14:creationId xmlns:p14="http://schemas.microsoft.com/office/powerpoint/2010/main" val="26232792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8B4B558-2B47-B377-7C9B-40475652A425}"/>
              </a:ext>
            </a:extLst>
          </p:cNvPr>
          <p:cNvSpPr txBox="1"/>
          <p:nvPr/>
        </p:nvSpPr>
        <p:spPr>
          <a:xfrm>
            <a:off x="173355" y="710292"/>
            <a:ext cx="85534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/>
              <a:t>Están</a:t>
            </a:r>
            <a:r>
              <a:rPr lang="pt-BR" sz="1600" b="1" dirty="0"/>
              <a:t> formadas por panos de </a:t>
            </a:r>
            <a:r>
              <a:rPr lang="pt-BR" sz="1600" b="1" dirty="0" err="1"/>
              <a:t>malla</a:t>
            </a:r>
            <a:r>
              <a:rPr lang="pt-BR" sz="1600" b="1" dirty="0"/>
              <a:t> de </a:t>
            </a:r>
            <a:r>
              <a:rPr lang="pt-BR" sz="1600" b="1" dirty="0" err="1"/>
              <a:t>tamaño</a:t>
            </a:r>
            <a:r>
              <a:rPr lang="pt-BR" sz="1600" b="1" dirty="0"/>
              <a:t> </a:t>
            </a:r>
            <a:r>
              <a:rPr lang="pt-BR" sz="1600" b="1" dirty="0" err="1"/>
              <a:t>variable</a:t>
            </a:r>
            <a:r>
              <a:rPr lang="pt-BR" sz="1600" b="1" dirty="0"/>
              <a:t> armados entre </a:t>
            </a:r>
            <a:r>
              <a:rPr lang="pt-BR" sz="1600" b="1" dirty="0" err="1"/>
              <a:t>dúas</a:t>
            </a:r>
            <a:r>
              <a:rPr lang="pt-BR" sz="1600" b="1" dirty="0"/>
              <a:t> </a:t>
            </a:r>
            <a:r>
              <a:rPr lang="pt-BR" sz="1600" b="1" dirty="0" err="1"/>
              <a:t>trallas</a:t>
            </a:r>
            <a:r>
              <a:rPr lang="pt-BR" sz="1600" b="1" dirty="0"/>
              <a:t> ou </a:t>
            </a:r>
            <a:r>
              <a:rPr lang="pt-BR" sz="1600" b="1" dirty="0" err="1"/>
              <a:t>malletas</a:t>
            </a:r>
            <a:r>
              <a:rPr lang="pt-BR" sz="1600" b="1" dirty="0"/>
              <a:t>. Na de arriba van </a:t>
            </a:r>
            <a:r>
              <a:rPr lang="pt-BR" sz="1600" b="1" dirty="0" err="1"/>
              <a:t>suxeitos</a:t>
            </a:r>
            <a:r>
              <a:rPr lang="pt-BR" sz="1600" b="1" dirty="0"/>
              <a:t> os elementos de </a:t>
            </a:r>
            <a:r>
              <a:rPr lang="pt-BR" sz="1600" b="1" dirty="0" err="1"/>
              <a:t>flotación</a:t>
            </a:r>
            <a:r>
              <a:rPr lang="pt-BR" sz="1600" b="1" dirty="0"/>
              <a:t> (</a:t>
            </a:r>
            <a:r>
              <a:rPr lang="pt-BR" sz="1600" b="1" dirty="0" err="1"/>
              <a:t>cortizas</a:t>
            </a:r>
            <a:r>
              <a:rPr lang="pt-BR" sz="1600" b="1" dirty="0"/>
              <a:t>, boias...) e na de abaixo os lastres (chumbos) para </a:t>
            </a:r>
            <a:r>
              <a:rPr lang="pt-BR" sz="1600" b="1" dirty="0" err="1"/>
              <a:t>mantelo</a:t>
            </a:r>
            <a:r>
              <a:rPr lang="pt-BR" sz="1600" b="1" dirty="0"/>
              <a:t> na </a:t>
            </a:r>
            <a:r>
              <a:rPr lang="pt-BR" sz="1600" b="1" dirty="0" err="1"/>
              <a:t>posición</a:t>
            </a:r>
            <a:r>
              <a:rPr lang="pt-BR" sz="1600" b="1" dirty="0"/>
              <a:t> </a:t>
            </a:r>
            <a:r>
              <a:rPr lang="pt-BR" sz="1600" b="1" dirty="0" err="1"/>
              <a:t>axeitada</a:t>
            </a:r>
            <a:r>
              <a:rPr lang="pt-BR" sz="1600" b="1" dirty="0"/>
              <a:t>. </a:t>
            </a:r>
            <a:endParaRPr lang="gl-ES" sz="1600" b="1" dirty="0"/>
          </a:p>
          <a:p>
            <a:r>
              <a:rPr lang="pt-BR" sz="1600" b="1" dirty="0"/>
              <a:t>As redes </a:t>
            </a:r>
            <a:r>
              <a:rPr lang="pt-BR" sz="1600" b="1" dirty="0" err="1"/>
              <a:t>ármanse</a:t>
            </a:r>
            <a:r>
              <a:rPr lang="pt-BR" sz="1600" b="1" dirty="0"/>
              <a:t> segundo tipo de </a:t>
            </a:r>
            <a:r>
              <a:rPr lang="pt-BR" sz="1600" b="1" dirty="0" err="1"/>
              <a:t>traballo</a:t>
            </a:r>
            <a:r>
              <a:rPr lang="pt-BR" sz="1600" b="1" dirty="0"/>
              <a:t> ao que se van a dedicar. Case todas </a:t>
            </a:r>
            <a:r>
              <a:rPr lang="pt-BR" sz="1600" b="1" dirty="0" err="1"/>
              <a:t>están</a:t>
            </a:r>
            <a:r>
              <a:rPr lang="pt-BR" sz="1600" b="1" dirty="0"/>
              <a:t> construídas </a:t>
            </a:r>
            <a:r>
              <a:rPr lang="pt-BR" sz="1600" b="1" dirty="0" err="1"/>
              <a:t>con</a:t>
            </a:r>
            <a:r>
              <a:rPr lang="pt-BR" sz="1600" b="1" dirty="0"/>
              <a:t> distintos tipos de </a:t>
            </a:r>
            <a:r>
              <a:rPr lang="pt-BR" sz="1600" b="1" dirty="0" err="1"/>
              <a:t>malla</a:t>
            </a:r>
            <a:r>
              <a:rPr lang="pt-BR" sz="1600" b="1" dirty="0"/>
              <a:t>. Nas zonas exteriores (pernas, </a:t>
            </a:r>
            <a:r>
              <a:rPr lang="pt-BR" sz="1600" b="1" dirty="0" err="1"/>
              <a:t>calóns</a:t>
            </a:r>
            <a:r>
              <a:rPr lang="pt-BR" sz="1600" b="1" dirty="0"/>
              <a:t>...) a </a:t>
            </a:r>
            <a:r>
              <a:rPr lang="pt-BR" sz="1600" b="1" dirty="0" err="1"/>
              <a:t>malla</a:t>
            </a:r>
            <a:r>
              <a:rPr lang="pt-BR" sz="1600" b="1" dirty="0"/>
              <a:t> é </a:t>
            </a:r>
            <a:r>
              <a:rPr lang="pt-BR" sz="1600" b="1" dirty="0" err="1"/>
              <a:t>máis</a:t>
            </a:r>
            <a:r>
              <a:rPr lang="pt-BR" sz="1600" b="1" dirty="0"/>
              <a:t> </a:t>
            </a:r>
            <a:r>
              <a:rPr lang="pt-BR" sz="1600" b="1" dirty="0" err="1"/>
              <a:t>lasa</a:t>
            </a:r>
            <a:r>
              <a:rPr lang="pt-BR" sz="1600" b="1" dirty="0"/>
              <a:t> (aberta, </a:t>
            </a:r>
            <a:r>
              <a:rPr lang="pt-BR" sz="1600" b="1" dirty="0" err="1"/>
              <a:t>con</a:t>
            </a:r>
            <a:r>
              <a:rPr lang="pt-BR" sz="1600" b="1" dirty="0"/>
              <a:t> </a:t>
            </a:r>
            <a:r>
              <a:rPr lang="pt-BR" sz="1600" b="1" dirty="0" err="1"/>
              <a:t>máis</a:t>
            </a:r>
            <a:r>
              <a:rPr lang="pt-BR" sz="1600" b="1" dirty="0"/>
              <a:t> luz) e nas zonas de captura (copes, enxaguas...) é mais </a:t>
            </a:r>
            <a:r>
              <a:rPr lang="pt-BR" sz="1600" b="1" dirty="0" err="1"/>
              <a:t>fecheira</a:t>
            </a:r>
            <a:r>
              <a:rPr lang="pt-BR" sz="1600" b="1" dirty="0"/>
              <a:t> (pechada, </a:t>
            </a:r>
            <a:r>
              <a:rPr lang="pt-BR" sz="1600" b="1" dirty="0" err="1"/>
              <a:t>con</a:t>
            </a:r>
            <a:r>
              <a:rPr lang="pt-BR" sz="1600" b="1" dirty="0"/>
              <a:t> menos luz).</a:t>
            </a:r>
            <a:endParaRPr lang="gl-ES" sz="1600" b="1" dirty="0"/>
          </a:p>
          <a:p>
            <a:r>
              <a:rPr lang="pt-BR" sz="1600" b="1" dirty="0"/>
              <a:t>As </a:t>
            </a:r>
            <a:r>
              <a:rPr lang="pt-BR" sz="1600" b="1" dirty="0" err="1"/>
              <a:t>mallas</a:t>
            </a:r>
            <a:r>
              <a:rPr lang="pt-BR" sz="1600" b="1" dirty="0"/>
              <a:t> </a:t>
            </a:r>
            <a:r>
              <a:rPr lang="pt-BR" sz="1600" b="1" dirty="0" err="1"/>
              <a:t>mídense</a:t>
            </a:r>
            <a:r>
              <a:rPr lang="pt-BR" sz="1600" b="1" dirty="0"/>
              <a:t> </a:t>
            </a:r>
            <a:r>
              <a:rPr lang="pt-BR" sz="1600" b="1" dirty="0" err="1"/>
              <a:t>en</a:t>
            </a:r>
            <a:r>
              <a:rPr lang="pt-BR" sz="1600" b="1" dirty="0"/>
              <a:t> </a:t>
            </a:r>
            <a:r>
              <a:rPr lang="pt-BR" sz="1600" b="1" dirty="0" err="1"/>
              <a:t>cuartas</a:t>
            </a:r>
            <a:r>
              <a:rPr lang="pt-BR" sz="1600" b="1" dirty="0"/>
              <a:t> indicando o número de </a:t>
            </a:r>
            <a:r>
              <a:rPr lang="pt-BR" sz="1600" b="1" dirty="0" err="1"/>
              <a:t>mallas</a:t>
            </a:r>
            <a:r>
              <a:rPr lang="pt-BR" sz="1600" b="1" dirty="0"/>
              <a:t> ou nós por </a:t>
            </a:r>
            <a:r>
              <a:rPr lang="pt-BR" sz="1600" b="1" dirty="0" err="1"/>
              <a:t>cuarta</a:t>
            </a:r>
            <a:r>
              <a:rPr lang="pt-BR" sz="1600" b="1" dirty="0"/>
              <a:t>.</a:t>
            </a:r>
            <a:endParaRPr lang="gl-ES" sz="1600" b="1" dirty="0"/>
          </a:p>
          <a:p>
            <a:r>
              <a:rPr lang="pt-BR" sz="1600" b="1" dirty="0"/>
              <a:t>As medidas oficiais </a:t>
            </a:r>
            <a:r>
              <a:rPr lang="pt-BR" sz="1600" b="1" dirty="0" err="1"/>
              <a:t>realízanse</a:t>
            </a:r>
            <a:r>
              <a:rPr lang="pt-BR" sz="1600" b="1" dirty="0"/>
              <a:t> </a:t>
            </a:r>
            <a:r>
              <a:rPr lang="pt-BR" sz="1600" b="1" dirty="0" err="1"/>
              <a:t>en</a:t>
            </a:r>
            <a:r>
              <a:rPr lang="pt-BR" sz="1600" b="1" dirty="0"/>
              <a:t> centímetros ou </a:t>
            </a:r>
            <a:r>
              <a:rPr lang="pt-BR" sz="1600" b="1" dirty="0" err="1"/>
              <a:t>en</a:t>
            </a:r>
            <a:r>
              <a:rPr lang="pt-BR" sz="1600" b="1" dirty="0"/>
              <a:t> milímetros Tomando a distancia interior entre </a:t>
            </a:r>
            <a:r>
              <a:rPr lang="pt-BR" sz="1600" b="1" dirty="0" err="1"/>
              <a:t>dous</a:t>
            </a:r>
            <a:r>
              <a:rPr lang="pt-BR" sz="1600" b="1" dirty="0"/>
              <a:t> nós opostos da </a:t>
            </a:r>
            <a:r>
              <a:rPr lang="pt-BR" sz="1600" b="1" dirty="0" err="1"/>
              <a:t>malla</a:t>
            </a:r>
            <a:r>
              <a:rPr lang="pt-BR" sz="1600" b="1" dirty="0"/>
              <a:t> </a:t>
            </a:r>
            <a:r>
              <a:rPr lang="pt-BR" sz="1600" b="1" dirty="0" err="1"/>
              <a:t>extendida</a:t>
            </a:r>
            <a:r>
              <a:rPr lang="pt-BR" sz="1600" b="1" dirty="0"/>
              <a:t> e </a:t>
            </a:r>
            <a:r>
              <a:rPr lang="pt-BR" sz="1600" b="1" dirty="0" err="1"/>
              <a:t>mollada</a:t>
            </a:r>
            <a:r>
              <a:rPr lang="pt-BR" sz="1600" b="1" dirty="0"/>
              <a:t> (luz de </a:t>
            </a:r>
            <a:r>
              <a:rPr lang="pt-BR" sz="1600" b="1" dirty="0" err="1"/>
              <a:t>malla</a:t>
            </a:r>
            <a:r>
              <a:rPr lang="pt-BR" sz="1600" b="1" dirty="0"/>
              <a:t>). Nos </a:t>
            </a:r>
            <a:r>
              <a:rPr lang="pt-BR" sz="1600" b="1" dirty="0" err="1"/>
              <a:t>aparellos</a:t>
            </a:r>
            <a:r>
              <a:rPr lang="pt-BR" sz="1600" b="1" dirty="0"/>
              <a:t> de </a:t>
            </a:r>
            <a:r>
              <a:rPr lang="pt-BR" sz="1600" b="1" dirty="0" err="1"/>
              <a:t>malla</a:t>
            </a:r>
            <a:r>
              <a:rPr lang="pt-BR" sz="1600" b="1" dirty="0"/>
              <a:t> </a:t>
            </a:r>
            <a:r>
              <a:rPr lang="pt-BR" sz="1600" b="1" dirty="0" err="1"/>
              <a:t>ríxida</a:t>
            </a:r>
            <a:r>
              <a:rPr lang="pt-BR" sz="1600" b="1" dirty="0"/>
              <a:t>  (</a:t>
            </a:r>
            <a:r>
              <a:rPr lang="pt-BR" sz="1600" b="1" dirty="0" err="1"/>
              <a:t>nasas</a:t>
            </a:r>
            <a:r>
              <a:rPr lang="pt-BR" sz="1600" b="1" dirty="0"/>
              <a:t>) </a:t>
            </a:r>
            <a:r>
              <a:rPr lang="pt-BR" sz="1600" b="1" dirty="0" err="1"/>
              <a:t>mídese</a:t>
            </a:r>
            <a:r>
              <a:rPr lang="pt-BR" sz="1600" b="1" dirty="0"/>
              <a:t> o lado do </a:t>
            </a:r>
            <a:r>
              <a:rPr lang="pt-BR" sz="1600" b="1" dirty="0" err="1"/>
              <a:t>cadrado</a:t>
            </a:r>
            <a:r>
              <a:rPr lang="pt-BR" sz="1600" b="1" dirty="0"/>
              <a:t>.</a:t>
            </a:r>
            <a:endParaRPr lang="gl-ES" sz="1600" b="1" dirty="0"/>
          </a:p>
          <a:p>
            <a:endParaRPr lang="gl-ES" sz="1600" b="1" dirty="0"/>
          </a:p>
          <a:p>
            <a:endParaRPr lang="gl-ES" sz="16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81D4A31-F81C-C5B5-4B30-174B9FEBD443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Arial Black" panose="020B0A04020102020204" pitchFamily="34" charset="0"/>
              </a:rPr>
              <a:t>A redes</a:t>
            </a:r>
            <a:endParaRPr lang="gl-ES" sz="2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66992A6-CF04-A09A-20BF-843739350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0"/>
            <a:ext cx="5038725" cy="305752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5606CD0-0DD8-66E3-22A7-01CD690414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176" y="3243432"/>
            <a:ext cx="4037469" cy="304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61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90BB3-4A29-C9AE-ED8C-B3461C873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885FD9F-B38F-2DCE-C576-67A75B09F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7406" y="2194788"/>
            <a:ext cx="5947954" cy="456009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6605A91-6A7B-236C-27E8-968A753CEA8D}"/>
              </a:ext>
            </a:extLst>
          </p:cNvPr>
          <p:cNvSpPr txBox="1"/>
          <p:nvPr/>
        </p:nvSpPr>
        <p:spPr>
          <a:xfrm>
            <a:off x="200297" y="200351"/>
            <a:ext cx="8778239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b="1" dirty="0"/>
              <a:t>Desde tempos </a:t>
            </a:r>
            <a:r>
              <a:rPr lang="es-ES" sz="2000" b="1" dirty="0" err="1"/>
              <a:t>antigos</a:t>
            </a:r>
            <a:r>
              <a:rPr lang="es-ES" sz="2000" b="1" dirty="0"/>
              <a:t> o ser humano que vivía </a:t>
            </a:r>
            <a:r>
              <a:rPr lang="es-ES" sz="2000" b="1" dirty="0" err="1"/>
              <a:t>preto</a:t>
            </a:r>
            <a:r>
              <a:rPr lang="es-ES" sz="2000" b="1" dirty="0"/>
              <a:t> das costas </a:t>
            </a:r>
            <a:r>
              <a:rPr lang="es-ES" sz="2000" b="1" dirty="0" err="1"/>
              <a:t>aproveitou</a:t>
            </a:r>
            <a:r>
              <a:rPr lang="es-ES" sz="2000" b="1" dirty="0"/>
              <a:t>, para alimentarse </a:t>
            </a:r>
            <a:r>
              <a:rPr lang="es-ES" sz="2000" b="1" dirty="0" err="1"/>
              <a:t>ou</a:t>
            </a:r>
            <a:r>
              <a:rPr lang="es-ES" sz="2000" b="1" dirty="0"/>
              <a:t> para elaborar </a:t>
            </a:r>
            <a:r>
              <a:rPr lang="es-ES" sz="2000" b="1" dirty="0" err="1"/>
              <a:t>obxectos</a:t>
            </a:r>
            <a:r>
              <a:rPr lang="es-ES" sz="2000" b="1" dirty="0"/>
              <a:t> útiles </a:t>
            </a:r>
            <a:r>
              <a:rPr lang="es-ES" sz="2000" b="1" dirty="0" err="1"/>
              <a:t>ou</a:t>
            </a:r>
            <a:r>
              <a:rPr lang="es-ES" sz="2000" b="1" dirty="0"/>
              <a:t> de adorno, os seres que a marea </a:t>
            </a:r>
            <a:r>
              <a:rPr lang="es-ES" sz="2000" b="1" dirty="0" err="1"/>
              <a:t>deixaba</a:t>
            </a:r>
            <a:r>
              <a:rPr lang="es-ES" sz="2000" b="1" dirty="0"/>
              <a:t> </a:t>
            </a:r>
            <a:r>
              <a:rPr lang="es-ES" sz="2000" b="1" dirty="0" err="1"/>
              <a:t>ao</a:t>
            </a:r>
            <a:r>
              <a:rPr lang="es-ES" sz="2000" b="1" dirty="0"/>
              <a:t> </a:t>
            </a:r>
            <a:r>
              <a:rPr lang="es-ES" sz="2000" b="1" dirty="0" err="1"/>
              <a:t>cescuberto</a:t>
            </a:r>
            <a:r>
              <a:rPr lang="es-ES" sz="2000" b="1" dirty="0"/>
              <a:t>: moluscos, </a:t>
            </a:r>
            <a:r>
              <a:rPr lang="es-ES" sz="2000" b="1" dirty="0" err="1"/>
              <a:t>peixes</a:t>
            </a:r>
            <a:r>
              <a:rPr lang="es-ES" sz="2000" b="1" dirty="0"/>
              <a:t>, crustáceos, equinodermos…</a:t>
            </a:r>
          </a:p>
          <a:p>
            <a:r>
              <a:rPr lang="es-ES" sz="2000" b="1" dirty="0" err="1"/>
              <a:t>Comezou</a:t>
            </a:r>
            <a:r>
              <a:rPr lang="es-ES" sz="2000" b="1" dirty="0"/>
              <a:t> capturándoos á </a:t>
            </a:r>
            <a:r>
              <a:rPr lang="es-ES" sz="2000" b="1" dirty="0" err="1"/>
              <a:t>mán</a:t>
            </a:r>
            <a:r>
              <a:rPr lang="es-ES" sz="2000" b="1" dirty="0"/>
              <a:t> </a:t>
            </a:r>
            <a:r>
              <a:rPr lang="es-ES" sz="2000" b="1" dirty="0" err="1"/>
              <a:t>ou</a:t>
            </a:r>
            <a:r>
              <a:rPr lang="es-ES" sz="2000" b="1" dirty="0"/>
              <a:t> raspando e cavando cos utensilios dos que </a:t>
            </a:r>
            <a:r>
              <a:rPr lang="es-ES" sz="2000" b="1" dirty="0" err="1"/>
              <a:t>dispoñía</a:t>
            </a:r>
            <a:r>
              <a:rPr lang="es-ES" sz="2000" b="1" dirty="0"/>
              <a:t>, adaptándoos logo para poder ter un </a:t>
            </a:r>
            <a:r>
              <a:rPr lang="es-ES" sz="2000" b="1" dirty="0" err="1"/>
              <a:t>maior</a:t>
            </a:r>
            <a:r>
              <a:rPr lang="es-ES" sz="2000" b="1" dirty="0"/>
              <a:t> e </a:t>
            </a:r>
            <a:r>
              <a:rPr lang="es-ES" sz="2000" b="1" dirty="0" err="1"/>
              <a:t>mellor</a:t>
            </a:r>
            <a:r>
              <a:rPr lang="es-ES" sz="2000" b="1" dirty="0"/>
              <a:t> </a:t>
            </a:r>
            <a:r>
              <a:rPr lang="es-ES" sz="2000" b="1" dirty="0" err="1"/>
              <a:t>rendemento</a:t>
            </a:r>
            <a:r>
              <a:rPr lang="es-ES" sz="2000" b="1" dirty="0"/>
              <a:t>. </a:t>
            </a:r>
            <a:r>
              <a:rPr lang="es-ES" sz="2000" b="1" dirty="0" err="1"/>
              <a:t>Máis</a:t>
            </a:r>
            <a:r>
              <a:rPr lang="es-ES" sz="2000" b="1" dirty="0"/>
              <a:t> </a:t>
            </a:r>
            <a:r>
              <a:rPr lang="es-ES" sz="2000" b="1" dirty="0" err="1"/>
              <a:t>adiante</a:t>
            </a:r>
            <a:r>
              <a:rPr lang="es-ES" sz="2000" b="1" dirty="0"/>
              <a:t> </a:t>
            </a:r>
            <a:r>
              <a:rPr lang="es-ES" sz="2000" b="1" dirty="0" err="1"/>
              <a:t>empregou</a:t>
            </a:r>
            <a:r>
              <a:rPr lang="es-ES" sz="2000" b="1" dirty="0"/>
              <a:t> </a:t>
            </a:r>
            <a:r>
              <a:rPr lang="es-ES" sz="2000" b="1" dirty="0" err="1"/>
              <a:t>embarcacións</a:t>
            </a:r>
            <a:r>
              <a:rPr lang="es-ES" sz="2000" b="1" dirty="0"/>
              <a:t> para </a:t>
            </a:r>
            <a:r>
              <a:rPr lang="es-ES" sz="2000" b="1" dirty="0" err="1"/>
              <a:t>facer</a:t>
            </a:r>
            <a:r>
              <a:rPr lang="es-ES" sz="2000" b="1" dirty="0"/>
              <a:t> capturas mar adentro.</a:t>
            </a:r>
            <a:endParaRPr lang="gl-ES" sz="2000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AC2ADDD-1949-DBAD-E281-5F81034F9E15}"/>
              </a:ext>
            </a:extLst>
          </p:cNvPr>
          <p:cNvSpPr txBox="1"/>
          <p:nvPr/>
        </p:nvSpPr>
        <p:spPr>
          <a:xfrm>
            <a:off x="644433" y="5849206"/>
            <a:ext cx="1854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/>
              <a:t>Cunchas</a:t>
            </a:r>
            <a:r>
              <a:rPr lang="es-ES" sz="1400" dirty="0"/>
              <a:t> </a:t>
            </a:r>
            <a:r>
              <a:rPr lang="es-ES" sz="1400" dirty="0" err="1"/>
              <a:t>atopadas</a:t>
            </a:r>
            <a:r>
              <a:rPr lang="es-ES" sz="1400" dirty="0"/>
              <a:t> </a:t>
            </a:r>
            <a:r>
              <a:rPr lang="es-ES" sz="1400" dirty="0" err="1"/>
              <a:t>nun</a:t>
            </a:r>
            <a:r>
              <a:rPr lang="es-ES" sz="1400" dirty="0"/>
              <a:t> castro en Cambados</a:t>
            </a:r>
            <a:endParaRPr lang="gl-ES" sz="1400" dirty="0"/>
          </a:p>
        </p:txBody>
      </p:sp>
    </p:spTree>
    <p:extLst>
      <p:ext uri="{BB962C8B-B14F-4D97-AF65-F5344CB8AC3E}">
        <p14:creationId xmlns:p14="http://schemas.microsoft.com/office/powerpoint/2010/main" val="39401373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30C9B1B-64CF-C49B-539E-576CB523F0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706DA31-151F-E9A9-8964-40190E86D41B}"/>
              </a:ext>
            </a:extLst>
          </p:cNvPr>
          <p:cNvSpPr txBox="1"/>
          <p:nvPr/>
        </p:nvSpPr>
        <p:spPr>
          <a:xfrm>
            <a:off x="6130834" y="6418217"/>
            <a:ext cx="289124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Rede </a:t>
            </a:r>
            <a:r>
              <a:rPr lang="es-ES" sz="1400" b="1" dirty="0" err="1"/>
              <a:t>antiga</a:t>
            </a:r>
            <a:r>
              <a:rPr lang="es-ES" sz="1400" b="1" dirty="0"/>
              <a:t> con </a:t>
            </a:r>
            <a:r>
              <a:rPr lang="es-ES" sz="1400" b="1" dirty="0" err="1"/>
              <a:t>boias</a:t>
            </a:r>
            <a:r>
              <a:rPr lang="es-ES" sz="1400" b="1" dirty="0"/>
              <a:t> de vidro</a:t>
            </a:r>
            <a:endParaRPr lang="gl-ES" sz="1400" b="1" dirty="0"/>
          </a:p>
        </p:txBody>
      </p:sp>
    </p:spTree>
    <p:extLst>
      <p:ext uri="{BB962C8B-B14F-4D97-AF65-F5344CB8AC3E}">
        <p14:creationId xmlns:p14="http://schemas.microsoft.com/office/powerpoint/2010/main" val="546434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035E2-DE7A-2223-CF00-C2DA7DB62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330E467-B295-6CAB-6CAA-6B408583E3EF}"/>
              </a:ext>
            </a:extLst>
          </p:cNvPr>
          <p:cNvSpPr txBox="1"/>
          <p:nvPr/>
        </p:nvSpPr>
        <p:spPr>
          <a:xfrm>
            <a:off x="0" y="156755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Arial Black" panose="020B0A04020102020204" pitchFamily="34" charset="0"/>
              </a:rPr>
              <a:t>APARELLOS DE CERCO</a:t>
            </a:r>
            <a:endParaRPr lang="gl-ES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63374AC-C518-1682-437F-8486D3830E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14" b="4298"/>
          <a:stretch>
            <a:fillRect/>
          </a:stretch>
        </p:blipFill>
        <p:spPr>
          <a:xfrm>
            <a:off x="3102598" y="688418"/>
            <a:ext cx="5846766" cy="431901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B3C9A08-91F8-DDB8-7582-334BA5C4CBA1}"/>
              </a:ext>
            </a:extLst>
          </p:cNvPr>
          <p:cNvSpPr txBox="1"/>
          <p:nvPr/>
        </p:nvSpPr>
        <p:spPr>
          <a:xfrm>
            <a:off x="130629" y="688418"/>
            <a:ext cx="277803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r>
              <a:rPr lang="es-ES" dirty="0"/>
              <a:t>Redes grandes que rodean e </a:t>
            </a:r>
            <a:r>
              <a:rPr lang="es-ES" dirty="0" err="1"/>
              <a:t>encerran</a:t>
            </a:r>
            <a:r>
              <a:rPr lang="es-ES" dirty="0"/>
              <a:t> especies nadadoras de </a:t>
            </a:r>
            <a:r>
              <a:rPr lang="es-ES" dirty="0" err="1"/>
              <a:t>augas</a:t>
            </a:r>
            <a:r>
              <a:rPr lang="es-ES" dirty="0"/>
              <a:t> </a:t>
            </a:r>
            <a:r>
              <a:rPr lang="es-ES" dirty="0" err="1"/>
              <a:t>abertas</a:t>
            </a:r>
            <a:r>
              <a:rPr lang="es-ES" dirty="0"/>
              <a:t> que viven en grupos. </a:t>
            </a:r>
            <a:endParaRPr lang="gl-ES" dirty="0"/>
          </a:p>
          <a:p>
            <a:r>
              <a:rPr lang="es-ES" dirty="0"/>
              <a:t>So seleccionan por tamaño en función da luz (abertura) das mallas.</a:t>
            </a:r>
          </a:p>
          <a:p>
            <a:r>
              <a:rPr lang="es-ES" dirty="0" err="1"/>
              <a:t>Unha</a:t>
            </a:r>
            <a:r>
              <a:rPr lang="es-ES" dirty="0"/>
              <a:t> vez localizado un banco de </a:t>
            </a:r>
            <a:r>
              <a:rPr lang="es-ES" dirty="0" err="1"/>
              <a:t>peixe</a:t>
            </a:r>
            <a:r>
              <a:rPr lang="es-ES" dirty="0"/>
              <a:t> (pola vista, coa </a:t>
            </a:r>
            <a:r>
              <a:rPr lang="es-ES" dirty="0" err="1"/>
              <a:t>axuda</a:t>
            </a:r>
            <a:r>
              <a:rPr lang="es-ES" dirty="0"/>
              <a:t> do radar </a:t>
            </a:r>
            <a:r>
              <a:rPr lang="es-ES" dirty="0" err="1"/>
              <a:t>ou</a:t>
            </a:r>
            <a:r>
              <a:rPr lang="es-ES" dirty="0"/>
              <a:t> da sonda) </a:t>
            </a:r>
            <a:r>
              <a:rPr lang="es-ES" dirty="0" err="1"/>
              <a:t>dáse</a:t>
            </a:r>
            <a:r>
              <a:rPr lang="es-ES" dirty="0"/>
              <a:t> un lance: </a:t>
            </a:r>
            <a:r>
              <a:rPr lang="es-ES" dirty="0" err="1"/>
              <a:t>lárgase</a:t>
            </a:r>
            <a:r>
              <a:rPr lang="es-ES" dirty="0"/>
              <a:t> o </a:t>
            </a:r>
            <a:r>
              <a:rPr lang="es-ES" dirty="0" err="1"/>
              <a:t>aparello</a:t>
            </a:r>
            <a:r>
              <a:rPr lang="es-ES" dirty="0"/>
              <a:t> para </a:t>
            </a:r>
            <a:r>
              <a:rPr lang="es-ES" dirty="0" err="1"/>
              <a:t>rodealo</a:t>
            </a:r>
            <a:r>
              <a:rPr lang="es-ES" dirty="0"/>
              <a:t>. </a:t>
            </a:r>
            <a:r>
              <a:rPr lang="pt-BR" dirty="0"/>
              <a:t>Logo </a:t>
            </a:r>
            <a:r>
              <a:rPr lang="pt-BR" dirty="0" err="1"/>
              <a:t>péchase</a:t>
            </a:r>
            <a:r>
              <a:rPr lang="pt-BR" dirty="0"/>
              <a:t> a rede por debaixo coa xareta, </a:t>
            </a:r>
            <a:r>
              <a:rPr lang="pt-BR" dirty="0" err="1"/>
              <a:t>recóllense</a:t>
            </a:r>
            <a:r>
              <a:rPr lang="pt-BR" dirty="0"/>
              <a:t> os panos para concentrar a pesca na enxagua, e de </a:t>
            </a:r>
            <a:r>
              <a:rPr lang="pt-BR" dirty="0" err="1"/>
              <a:t>alí</a:t>
            </a:r>
            <a:r>
              <a:rPr lang="pt-BR" dirty="0"/>
              <a:t> </a:t>
            </a:r>
            <a:r>
              <a:rPr lang="pt-BR" dirty="0" err="1"/>
              <a:t>recóllese</a:t>
            </a:r>
            <a:r>
              <a:rPr lang="pt-BR" dirty="0"/>
              <a:t> coa </a:t>
            </a:r>
            <a:r>
              <a:rPr lang="pt-BR" dirty="0" err="1"/>
              <a:t>axuda</a:t>
            </a:r>
            <a:r>
              <a:rPr lang="pt-BR" dirty="0"/>
              <a:t> de </a:t>
            </a:r>
            <a:r>
              <a:rPr lang="pt-BR" dirty="0" err="1"/>
              <a:t>salabardos</a:t>
            </a:r>
            <a:r>
              <a:rPr lang="pt-BR" dirty="0"/>
              <a:t> ou </a:t>
            </a:r>
            <a:r>
              <a:rPr lang="pt-BR" dirty="0" err="1"/>
              <a:t>trueis</a:t>
            </a:r>
            <a:r>
              <a:rPr lang="pt-BR" dirty="0"/>
              <a:t>.</a:t>
            </a:r>
            <a:endParaRPr lang="gl-ES" dirty="0"/>
          </a:p>
          <a:p>
            <a:br>
              <a:rPr lang="es-ES" dirty="0"/>
            </a:br>
            <a:endParaRPr lang="gl-ES" dirty="0"/>
          </a:p>
          <a:p>
            <a:endParaRPr lang="gl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42FB404-E0E8-CA37-25A6-63B57D1CB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96690"/>
            <a:ext cx="9144000" cy="170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555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2B934-5D0E-5704-A0BC-94614AECB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251107-ED90-C126-3A86-F29CD27A38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45"/>
          <a:stretch>
            <a:fillRect/>
          </a:stretch>
        </p:blipFill>
        <p:spPr>
          <a:xfrm>
            <a:off x="670560" y="97320"/>
            <a:ext cx="5930537" cy="321826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032265C-C4B8-7FA0-C247-69620CF057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300" y="3429000"/>
            <a:ext cx="4368153" cy="327611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884DF7D-19C5-5E62-3B49-22CB4D517442}"/>
              </a:ext>
            </a:extLst>
          </p:cNvPr>
          <p:cNvSpPr txBox="1"/>
          <p:nvPr/>
        </p:nvSpPr>
        <p:spPr>
          <a:xfrm>
            <a:off x="229975" y="3581886"/>
            <a:ext cx="3701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O cerco </a:t>
            </a:r>
            <a:r>
              <a:rPr lang="es-ES" sz="1600" dirty="0" err="1"/>
              <a:t>úsase</a:t>
            </a:r>
            <a:r>
              <a:rPr lang="es-ES" sz="1600" dirty="0"/>
              <a:t> </a:t>
            </a:r>
            <a:r>
              <a:rPr lang="es-ES" sz="1600" b="1" dirty="0" err="1"/>
              <a:t>ao</a:t>
            </a:r>
            <a:r>
              <a:rPr lang="es-ES" sz="1600" b="1" dirty="0"/>
              <a:t> </a:t>
            </a:r>
            <a:r>
              <a:rPr lang="es-ES" sz="1600" b="1" dirty="0" err="1"/>
              <a:t>axexo</a:t>
            </a:r>
            <a:r>
              <a:rPr lang="es-ES" sz="1600" b="1" dirty="0"/>
              <a:t> </a:t>
            </a:r>
            <a:r>
              <a:rPr lang="es-ES" sz="1600" dirty="0"/>
              <a:t>(</a:t>
            </a:r>
            <a:r>
              <a:rPr lang="es-ES" sz="1600" dirty="0" err="1"/>
              <a:t>noitiña</a:t>
            </a:r>
            <a:r>
              <a:rPr lang="es-ES" sz="1600" dirty="0"/>
              <a:t>) </a:t>
            </a:r>
            <a:r>
              <a:rPr lang="es-ES" sz="1600" dirty="0" err="1"/>
              <a:t>ou</a:t>
            </a:r>
            <a:r>
              <a:rPr lang="es-ES" sz="1600" dirty="0"/>
              <a:t> </a:t>
            </a:r>
            <a:r>
              <a:rPr lang="es-ES" sz="1600" b="1" dirty="0"/>
              <a:t>á </a:t>
            </a:r>
            <a:r>
              <a:rPr lang="es-ES" sz="1600" b="1" dirty="0" err="1"/>
              <a:t>luzada</a:t>
            </a:r>
            <a:r>
              <a:rPr lang="es-ES" sz="1600" b="1" dirty="0"/>
              <a:t> </a:t>
            </a:r>
            <a:r>
              <a:rPr lang="es-ES" sz="1600" dirty="0"/>
              <a:t>(</a:t>
            </a:r>
            <a:r>
              <a:rPr lang="es-ES" sz="1600" dirty="0" err="1"/>
              <a:t>ao</a:t>
            </a:r>
            <a:r>
              <a:rPr lang="es-ES" sz="1600" dirty="0"/>
              <a:t> escomenzar a abrir o día) para capturar especies gregarias: </a:t>
            </a:r>
            <a:r>
              <a:rPr lang="es-ES" sz="1600" dirty="0" err="1"/>
              <a:t>sardiñas</a:t>
            </a:r>
            <a:r>
              <a:rPr lang="es-ES" sz="1600" dirty="0"/>
              <a:t>, </a:t>
            </a:r>
            <a:r>
              <a:rPr lang="es-ES" sz="1600" dirty="0" err="1"/>
              <a:t>xurelos</a:t>
            </a:r>
            <a:r>
              <a:rPr lang="es-ES" sz="1600" dirty="0"/>
              <a:t>, </a:t>
            </a:r>
            <a:r>
              <a:rPr lang="es-ES" sz="1600" dirty="0" err="1"/>
              <a:t>bocareus</a:t>
            </a:r>
            <a:r>
              <a:rPr lang="es-ES" sz="1600" dirty="0"/>
              <a:t>, </a:t>
            </a:r>
            <a:r>
              <a:rPr lang="es-ES" sz="1600" dirty="0" err="1"/>
              <a:t>rincha</a:t>
            </a:r>
            <a:r>
              <a:rPr lang="es-ES" sz="1600" dirty="0"/>
              <a:t> e, ocasionalmente, sargo, robalo...</a:t>
            </a:r>
            <a:endParaRPr lang="gl-ES" sz="1600" dirty="0"/>
          </a:p>
          <a:p>
            <a:endParaRPr lang="gl-ES" sz="1600" dirty="0"/>
          </a:p>
        </p:txBody>
      </p:sp>
    </p:spTree>
    <p:extLst>
      <p:ext uri="{BB962C8B-B14F-4D97-AF65-F5344CB8AC3E}">
        <p14:creationId xmlns:p14="http://schemas.microsoft.com/office/powerpoint/2010/main" val="38034771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D13C3-ECEF-BF81-0C0A-C4669DC4B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14628C6-66AD-FFA0-DA70-1977EF309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4862"/>
            <a:ext cx="9168994" cy="471286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EE00F07-EAAD-B99E-82C9-1AFF1567C41B}"/>
              </a:ext>
            </a:extLst>
          </p:cNvPr>
          <p:cNvSpPr txBox="1"/>
          <p:nvPr/>
        </p:nvSpPr>
        <p:spPr>
          <a:xfrm>
            <a:off x="775063" y="5343194"/>
            <a:ext cx="7759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Os barcos </a:t>
            </a:r>
            <a:r>
              <a:rPr lang="pt-BR" sz="1600" dirty="0" err="1"/>
              <a:t>máis</a:t>
            </a:r>
            <a:r>
              <a:rPr lang="pt-BR" sz="1600" dirty="0"/>
              <a:t> pequenos </a:t>
            </a:r>
            <a:r>
              <a:rPr lang="pt-BR" sz="1600" dirty="0" err="1"/>
              <a:t>usan</a:t>
            </a:r>
            <a:r>
              <a:rPr lang="pt-BR" sz="1600" dirty="0"/>
              <a:t> </a:t>
            </a:r>
            <a:r>
              <a:rPr lang="pt-BR" sz="1600" dirty="0" err="1"/>
              <a:t>un</a:t>
            </a:r>
            <a:r>
              <a:rPr lang="pt-BR" sz="1600" dirty="0"/>
              <a:t> cerco de menores </a:t>
            </a:r>
            <a:r>
              <a:rPr lang="pt-BR" sz="1600" dirty="0" err="1"/>
              <a:t>dimensións</a:t>
            </a:r>
            <a:r>
              <a:rPr lang="pt-BR" sz="1600" dirty="0"/>
              <a:t> que se chama </a:t>
            </a:r>
            <a:r>
              <a:rPr lang="pt-BR" sz="1600" b="1" dirty="0" err="1"/>
              <a:t>raspita</a:t>
            </a:r>
            <a:r>
              <a:rPr lang="pt-BR" sz="1600" b="1" dirty="0"/>
              <a:t>. </a:t>
            </a:r>
          </a:p>
          <a:p>
            <a:r>
              <a:rPr lang="pt-BR" sz="1600" dirty="0"/>
              <a:t>Os atuneiros </a:t>
            </a:r>
            <a:r>
              <a:rPr lang="pt-BR" sz="1600" dirty="0" err="1"/>
              <a:t>usan</a:t>
            </a:r>
            <a:r>
              <a:rPr lang="pt-BR" sz="1600" dirty="0"/>
              <a:t> cercos </a:t>
            </a:r>
            <a:r>
              <a:rPr lang="pt-BR" sz="1600" dirty="0" err="1"/>
              <a:t>máis</a:t>
            </a:r>
            <a:r>
              <a:rPr lang="pt-BR" sz="1600" dirty="0"/>
              <a:t> grandes.</a:t>
            </a:r>
            <a:endParaRPr lang="gl-ES" sz="1600" dirty="0"/>
          </a:p>
          <a:p>
            <a:endParaRPr lang="gl-ES" sz="1600" dirty="0"/>
          </a:p>
        </p:txBody>
      </p:sp>
    </p:spTree>
    <p:extLst>
      <p:ext uri="{BB962C8B-B14F-4D97-AF65-F5344CB8AC3E}">
        <p14:creationId xmlns:p14="http://schemas.microsoft.com/office/powerpoint/2010/main" val="23860647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E6075-B233-CA93-7170-3F6AF34B6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E4D28F3-387D-633B-5041-9E37F8A6E5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891" y="103324"/>
            <a:ext cx="5377543" cy="379654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0834235-E554-3AC6-DE28-5B7B000165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854" b="19292"/>
          <a:stretch>
            <a:fillRect/>
          </a:stretch>
        </p:blipFill>
        <p:spPr>
          <a:xfrm>
            <a:off x="2151018" y="4005943"/>
            <a:ext cx="6845118" cy="279974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69F1DF2-426C-1281-369B-CB9DE83C54EB}"/>
              </a:ext>
            </a:extLst>
          </p:cNvPr>
          <p:cNvSpPr txBox="1"/>
          <p:nvPr/>
        </p:nvSpPr>
        <p:spPr>
          <a:xfrm>
            <a:off x="5834743" y="2952206"/>
            <a:ext cx="1764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/>
              <a:t>Recollendo</a:t>
            </a:r>
            <a:r>
              <a:rPr lang="es-ES" sz="1400" dirty="0"/>
              <a:t> o </a:t>
            </a:r>
            <a:r>
              <a:rPr lang="es-ES" sz="1400" dirty="0" err="1"/>
              <a:t>aparello</a:t>
            </a:r>
            <a:endParaRPr lang="es-ES" sz="1400" dirty="0"/>
          </a:p>
          <a:p>
            <a:r>
              <a:rPr lang="es-ES" sz="1400" dirty="0" err="1"/>
              <a:t>na</a:t>
            </a:r>
            <a:r>
              <a:rPr lang="es-ES" sz="1400" dirty="0"/>
              <a:t> arte da </a:t>
            </a:r>
            <a:r>
              <a:rPr lang="es-ES" sz="1400" dirty="0" err="1"/>
              <a:t>raspita</a:t>
            </a:r>
            <a:endParaRPr lang="gl-ES" sz="1400" dirty="0"/>
          </a:p>
        </p:txBody>
      </p:sp>
    </p:spTree>
    <p:extLst>
      <p:ext uri="{BB962C8B-B14F-4D97-AF65-F5344CB8AC3E}">
        <p14:creationId xmlns:p14="http://schemas.microsoft.com/office/powerpoint/2010/main" val="8547015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7DD2B-BEBB-A666-412E-05FC75ACC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A538268-615F-1262-8B98-050041B304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197"/>
          <a:stretch>
            <a:fillRect/>
          </a:stretch>
        </p:blipFill>
        <p:spPr>
          <a:xfrm>
            <a:off x="174309" y="3673850"/>
            <a:ext cx="8795381" cy="278674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D87D1BF-F9D3-25A8-AE78-F8C9C6C32956}"/>
              </a:ext>
            </a:extLst>
          </p:cNvPr>
          <p:cNvSpPr txBox="1"/>
          <p:nvPr/>
        </p:nvSpPr>
        <p:spPr>
          <a:xfrm>
            <a:off x="400593" y="482117"/>
            <a:ext cx="39449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ATALLADA</a:t>
            </a:r>
            <a:endParaRPr lang="gl-ES" sz="2400" b="1" dirty="0"/>
          </a:p>
          <a:p>
            <a:r>
              <a:rPr lang="es-ES" sz="1600" b="1" dirty="0"/>
              <a:t>É </a:t>
            </a:r>
            <a:r>
              <a:rPr lang="es-ES" sz="1600" b="1" dirty="0" err="1"/>
              <a:t>unha</a:t>
            </a:r>
            <a:r>
              <a:rPr lang="es-ES" sz="1600" b="1" dirty="0"/>
              <a:t> rede de grandes </a:t>
            </a:r>
            <a:r>
              <a:rPr lang="es-ES" sz="1600" b="1" dirty="0" err="1"/>
              <a:t>dimensións</a:t>
            </a:r>
            <a:r>
              <a:rPr lang="es-ES" sz="1600" b="1" dirty="0"/>
              <a:t> que se arma coa marea chea delimitando </a:t>
            </a:r>
            <a:r>
              <a:rPr lang="es-ES" sz="1600" b="1" dirty="0" err="1"/>
              <a:t>unha</a:t>
            </a:r>
            <a:r>
              <a:rPr lang="es-ES" sz="1600" b="1" dirty="0"/>
              <a:t> zona que </a:t>
            </a:r>
            <a:r>
              <a:rPr lang="es-ES" sz="1600" b="1" dirty="0" err="1"/>
              <a:t>ao</a:t>
            </a:r>
            <a:r>
              <a:rPr lang="es-ES" sz="1600" b="1" dirty="0"/>
              <a:t> devalar a marea quedará en seco. Captura especies que se alimentan nos </a:t>
            </a:r>
            <a:r>
              <a:rPr lang="es-ES" sz="1600" b="1" dirty="0" err="1"/>
              <a:t>intermareais</a:t>
            </a:r>
            <a:r>
              <a:rPr lang="es-ES" sz="1600" b="1" dirty="0"/>
              <a:t>, como muxes, </a:t>
            </a:r>
            <a:r>
              <a:rPr lang="es-ES" sz="1600" b="1" dirty="0" err="1"/>
              <a:t>sollas</a:t>
            </a:r>
            <a:r>
              <a:rPr lang="es-ES" sz="1600" b="1" dirty="0"/>
              <a:t>, robalizas...  Está en desuso.</a:t>
            </a:r>
            <a:endParaRPr lang="gl-ES" sz="16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2F2EAC-47B6-44F6-6BFE-61937146EC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582" y="2302250"/>
            <a:ext cx="3621024" cy="13716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2AE4AC8-0A96-18C8-4D1B-DC78911349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198" y="482117"/>
            <a:ext cx="2706624" cy="172516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82AA539-F1A1-B2F5-3BE7-AA75D726D4E3}"/>
              </a:ext>
            </a:extLst>
          </p:cNvPr>
          <p:cNvSpPr txBox="1"/>
          <p:nvPr/>
        </p:nvSpPr>
        <p:spPr>
          <a:xfrm>
            <a:off x="7036524" y="1924095"/>
            <a:ext cx="8770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/>
              <a:t>solla</a:t>
            </a:r>
            <a:endParaRPr lang="gl-ES" sz="14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C31AD27-8782-EF8D-78C7-DDB8707F871B}"/>
              </a:ext>
            </a:extLst>
          </p:cNvPr>
          <p:cNvSpPr txBox="1"/>
          <p:nvPr/>
        </p:nvSpPr>
        <p:spPr>
          <a:xfrm>
            <a:off x="7228113" y="3460026"/>
            <a:ext cx="870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muxe</a:t>
            </a:r>
            <a:endParaRPr lang="gl-ES" sz="1400" dirty="0"/>
          </a:p>
        </p:txBody>
      </p:sp>
    </p:spTree>
    <p:extLst>
      <p:ext uri="{BB962C8B-B14F-4D97-AF65-F5344CB8AC3E}">
        <p14:creationId xmlns:p14="http://schemas.microsoft.com/office/powerpoint/2010/main" val="39546311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3C66B-44B9-810A-5AF5-6A76B848E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79BAF81-0106-2C8E-90B3-42A7E12CF43E}"/>
              </a:ext>
            </a:extLst>
          </p:cNvPr>
          <p:cNvSpPr txBox="1"/>
          <p:nvPr/>
        </p:nvSpPr>
        <p:spPr>
          <a:xfrm>
            <a:off x="0" y="156755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Arial Black" panose="020B0A04020102020204" pitchFamily="34" charset="0"/>
              </a:rPr>
              <a:t>APARELLOS DE ENMALLE</a:t>
            </a:r>
            <a:endParaRPr lang="gl-ES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3A0ED9D-C83C-3A1A-415A-6B00AE1F9331}"/>
              </a:ext>
            </a:extLst>
          </p:cNvPr>
          <p:cNvSpPr txBox="1"/>
          <p:nvPr/>
        </p:nvSpPr>
        <p:spPr>
          <a:xfrm>
            <a:off x="261257" y="862149"/>
            <a:ext cx="293478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Son redes que forman </a:t>
            </a:r>
            <a:r>
              <a:rPr lang="es-ES" sz="1600" b="1" dirty="0" err="1"/>
              <a:t>barreiras</a:t>
            </a:r>
            <a:r>
              <a:rPr lang="es-ES" sz="1600" b="1" dirty="0"/>
              <a:t> nos lugares por onde pasan os </a:t>
            </a:r>
            <a:r>
              <a:rPr lang="es-ES" sz="1600" b="1" dirty="0" err="1"/>
              <a:t>animais</a:t>
            </a:r>
            <a:r>
              <a:rPr lang="es-ES" sz="1600" b="1" dirty="0"/>
              <a:t> </a:t>
            </a:r>
            <a:r>
              <a:rPr lang="es-ES" sz="1600" b="1" dirty="0" err="1"/>
              <a:t>mariños</a:t>
            </a:r>
            <a:r>
              <a:rPr lang="es-ES" sz="1600" b="1" dirty="0"/>
              <a:t> que, </a:t>
            </a:r>
            <a:r>
              <a:rPr lang="es-ES" sz="1600" b="1" dirty="0" err="1"/>
              <a:t>ao</a:t>
            </a:r>
            <a:r>
              <a:rPr lang="es-ES" sz="1600" b="1" dirty="0"/>
              <a:t> intentar </a:t>
            </a:r>
            <a:r>
              <a:rPr lang="es-ES" sz="1600" b="1" dirty="0" err="1"/>
              <a:t>atravesalas</a:t>
            </a:r>
            <a:r>
              <a:rPr lang="es-ES" sz="1600" b="1" dirty="0"/>
              <a:t> quedan atrapadas </a:t>
            </a:r>
            <a:r>
              <a:rPr lang="es-ES" sz="1600" b="1" dirty="0" err="1"/>
              <a:t>nelas</a:t>
            </a:r>
            <a:r>
              <a:rPr lang="es-ES" sz="1600" b="1" dirty="0"/>
              <a:t> (mallan). </a:t>
            </a:r>
            <a:endParaRPr lang="gl-ES" sz="1600" b="1" dirty="0"/>
          </a:p>
          <a:p>
            <a:r>
              <a:rPr lang="es-ES" sz="1600" b="1" dirty="0"/>
              <a:t>Son artes pasivas que actúan como trampas. </a:t>
            </a:r>
            <a:r>
              <a:rPr lang="es-ES" sz="1600" b="1" dirty="0" err="1"/>
              <a:t>Mantéñense</a:t>
            </a:r>
            <a:r>
              <a:rPr lang="es-ES" sz="1600" b="1" dirty="0"/>
              <a:t> en posición suspendidas pola tralla de </a:t>
            </a:r>
            <a:r>
              <a:rPr lang="es-ES" sz="1600" b="1" dirty="0" err="1"/>
              <a:t>cortizas</a:t>
            </a:r>
            <a:r>
              <a:rPr lang="es-ES" sz="1600" b="1" dirty="0"/>
              <a:t> </a:t>
            </a:r>
            <a:r>
              <a:rPr lang="es-ES" sz="1600" b="1" dirty="0" err="1"/>
              <a:t>ou</a:t>
            </a:r>
            <a:r>
              <a:rPr lang="es-ES" sz="1600" b="1" dirty="0"/>
              <a:t> </a:t>
            </a:r>
            <a:r>
              <a:rPr lang="es-ES" sz="1600" b="1" dirty="0" err="1"/>
              <a:t>boias</a:t>
            </a:r>
            <a:r>
              <a:rPr lang="es-ES" sz="1600" b="1" dirty="0"/>
              <a:t> e lastradas pola tralla dos chumbos. Poden situarse apegadas </a:t>
            </a:r>
            <a:r>
              <a:rPr lang="es-ES" sz="1600" b="1" dirty="0" err="1"/>
              <a:t>aos</a:t>
            </a:r>
            <a:r>
              <a:rPr lang="es-ES" sz="1600" b="1" dirty="0"/>
              <a:t> fondos </a:t>
            </a:r>
            <a:r>
              <a:rPr lang="es-ES" sz="1600" b="1" dirty="0" err="1"/>
              <a:t>ou</a:t>
            </a:r>
            <a:r>
              <a:rPr lang="es-ES" sz="1600" b="1" dirty="0"/>
              <a:t> </a:t>
            </a:r>
            <a:r>
              <a:rPr lang="es-ES" sz="1600" b="1" dirty="0" err="1"/>
              <a:t>mantelas</a:t>
            </a:r>
            <a:r>
              <a:rPr lang="es-ES" sz="1600" b="1" dirty="0"/>
              <a:t> a diferentes alturas, </a:t>
            </a:r>
            <a:r>
              <a:rPr lang="es-ES" sz="1600" b="1" dirty="0" err="1"/>
              <a:t>fixarse</a:t>
            </a:r>
            <a:r>
              <a:rPr lang="es-ES" sz="1600" b="1" dirty="0"/>
              <a:t> </a:t>
            </a:r>
            <a:r>
              <a:rPr lang="es-ES" sz="1600" b="1" dirty="0" err="1"/>
              <a:t>nunha</a:t>
            </a:r>
            <a:r>
              <a:rPr lang="es-ES" sz="1600" b="1" dirty="0"/>
              <a:t> zona determinada </a:t>
            </a:r>
            <a:r>
              <a:rPr lang="es-ES" sz="1600" b="1" dirty="0" err="1"/>
              <a:t>ou</a:t>
            </a:r>
            <a:r>
              <a:rPr lang="es-ES" sz="1600" b="1" dirty="0"/>
              <a:t> </a:t>
            </a:r>
            <a:r>
              <a:rPr lang="es-ES" sz="1600" b="1" dirty="0" err="1"/>
              <a:t>deixalas</a:t>
            </a:r>
            <a:r>
              <a:rPr lang="es-ES" sz="1600" b="1" dirty="0"/>
              <a:t> ir </a:t>
            </a:r>
            <a:r>
              <a:rPr lang="es-ES" sz="1600" b="1" dirty="0" err="1"/>
              <a:t>ao</a:t>
            </a:r>
            <a:r>
              <a:rPr lang="es-ES" sz="1600" b="1" dirty="0"/>
              <a:t> garete levadas polas </a:t>
            </a:r>
            <a:r>
              <a:rPr lang="es-ES" sz="1600" b="1" dirty="0" err="1"/>
              <a:t>correntes</a:t>
            </a:r>
            <a:r>
              <a:rPr lang="es-ES" sz="1600" b="1" dirty="0"/>
              <a:t>. </a:t>
            </a:r>
            <a:endParaRPr lang="gl-ES" sz="1600" b="1" dirty="0"/>
          </a:p>
          <a:p>
            <a:r>
              <a:rPr lang="es-ES" sz="1600" b="1" dirty="0"/>
              <a:t>Seleccionan as especies segundo o tamaño da malla, a zona onde se larguen e a </a:t>
            </a:r>
            <a:r>
              <a:rPr lang="es-ES" sz="1600" b="1" dirty="0" err="1"/>
              <a:t>profundidade</a:t>
            </a:r>
            <a:r>
              <a:rPr lang="es-ES" sz="1600" b="1" dirty="0"/>
              <a:t> á que se calen. Son </a:t>
            </a:r>
            <a:r>
              <a:rPr lang="es-ES" sz="1600" b="1" dirty="0" err="1"/>
              <a:t>pouco</a:t>
            </a:r>
            <a:r>
              <a:rPr lang="es-ES" sz="1600" b="1" dirty="0"/>
              <a:t> selectivas </a:t>
            </a:r>
            <a:r>
              <a:rPr lang="es-ES" sz="1600" b="1" dirty="0" err="1"/>
              <a:t>xa</a:t>
            </a:r>
            <a:r>
              <a:rPr lang="es-ES" sz="1600" b="1" dirty="0"/>
              <a:t> que atrapan a todo aquel animal </a:t>
            </a:r>
            <a:r>
              <a:rPr lang="es-ES" sz="1600" b="1" dirty="0" err="1"/>
              <a:t>mariño</a:t>
            </a:r>
            <a:r>
              <a:rPr lang="es-ES" sz="1600" b="1" dirty="0"/>
              <a:t> que non pase polo </a:t>
            </a:r>
            <a:r>
              <a:rPr lang="es-ES" sz="1600" b="1" dirty="0" err="1"/>
              <a:t>oco</a:t>
            </a:r>
            <a:r>
              <a:rPr lang="es-ES" sz="1600" b="1" dirty="0"/>
              <a:t> da malla.</a:t>
            </a:r>
            <a:endParaRPr lang="gl-ES" sz="1600" b="1" dirty="0"/>
          </a:p>
          <a:p>
            <a:endParaRPr lang="gl-ES" sz="16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FB2CF99-044E-1E0C-6DC5-35E4CBB1C1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452" y="1591191"/>
            <a:ext cx="5669668" cy="425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051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3B8AB-7A02-3DA0-3ADC-0DDD0E06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EF74A9A-65B2-B385-C414-B52DB9A284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89"/>
          <a:stretch>
            <a:fillRect/>
          </a:stretch>
        </p:blipFill>
        <p:spPr>
          <a:xfrm>
            <a:off x="636768" y="1846217"/>
            <a:ext cx="8201098" cy="486809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5181907-F151-EDA6-3F36-4A9874855610}"/>
              </a:ext>
            </a:extLst>
          </p:cNvPr>
          <p:cNvSpPr txBox="1"/>
          <p:nvPr/>
        </p:nvSpPr>
        <p:spPr>
          <a:xfrm>
            <a:off x="391885" y="387760"/>
            <a:ext cx="3988526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XEITO</a:t>
            </a:r>
            <a:endParaRPr lang="gl-ES" sz="2400" b="1" dirty="0"/>
          </a:p>
          <a:p>
            <a:r>
              <a:rPr lang="es-ES" sz="1600" b="1" dirty="0"/>
              <a:t>Son redes </a:t>
            </a:r>
            <a:r>
              <a:rPr lang="es-ES" sz="1600" b="1" dirty="0" err="1"/>
              <a:t>dun</a:t>
            </a:r>
            <a:r>
              <a:rPr lang="es-ES" sz="1600" b="1" dirty="0"/>
              <a:t> </a:t>
            </a:r>
            <a:r>
              <a:rPr lang="es-ES" sz="1600" b="1" dirty="0" err="1"/>
              <a:t>só</a:t>
            </a:r>
            <a:r>
              <a:rPr lang="es-ES" sz="1600" b="1" dirty="0"/>
              <a:t> </a:t>
            </a:r>
            <a:r>
              <a:rPr lang="es-ES" sz="1600" b="1" dirty="0" err="1"/>
              <a:t>pano</a:t>
            </a:r>
            <a:r>
              <a:rPr lang="es-ES" sz="1600" b="1" dirty="0"/>
              <a:t>. </a:t>
            </a:r>
            <a:r>
              <a:rPr lang="es-ES" sz="1600" b="1" dirty="0" err="1"/>
              <a:t>Ármanse</a:t>
            </a:r>
            <a:r>
              <a:rPr lang="es-ES" sz="1600" b="1" dirty="0"/>
              <a:t> en caceas e </a:t>
            </a:r>
            <a:r>
              <a:rPr lang="es-ES" sz="1600" b="1" dirty="0" err="1"/>
              <a:t>cálanse</a:t>
            </a:r>
            <a:r>
              <a:rPr lang="es-ES" sz="1600" b="1" dirty="0"/>
              <a:t> </a:t>
            </a:r>
            <a:r>
              <a:rPr lang="es-ES" sz="1600" b="1" dirty="0" err="1"/>
              <a:t>mantendo</a:t>
            </a:r>
            <a:r>
              <a:rPr lang="es-ES" sz="1600" b="1" dirty="0"/>
              <a:t> o </a:t>
            </a:r>
            <a:r>
              <a:rPr lang="es-ES" sz="1600" b="1" dirty="0" err="1"/>
              <a:t>aparello</a:t>
            </a:r>
            <a:r>
              <a:rPr lang="es-ES" sz="1600" b="1" dirty="0"/>
              <a:t> a </a:t>
            </a:r>
            <a:r>
              <a:rPr lang="es-ES" sz="1600" b="1" dirty="0" err="1"/>
              <a:t>unha</a:t>
            </a:r>
            <a:r>
              <a:rPr lang="es-ES" sz="1600" b="1" dirty="0"/>
              <a:t> altura determinada mediante </a:t>
            </a:r>
            <a:r>
              <a:rPr lang="es-ES" sz="1600" b="1" dirty="0" err="1"/>
              <a:t>boureis</a:t>
            </a:r>
            <a:r>
              <a:rPr lang="es-ES" sz="1600" b="1" dirty="0"/>
              <a:t>. </a:t>
            </a:r>
            <a:r>
              <a:rPr lang="pt-BR" sz="1600" b="1" dirty="0"/>
              <a:t>O peixe </a:t>
            </a:r>
            <a:r>
              <a:rPr lang="pt-BR" sz="1600" b="1" dirty="0" err="1"/>
              <a:t>malla</a:t>
            </a:r>
            <a:r>
              <a:rPr lang="pt-BR" sz="1600" b="1" dirty="0"/>
              <a:t> no </a:t>
            </a:r>
            <a:r>
              <a:rPr lang="pt-BR" sz="1600" b="1" dirty="0" err="1"/>
              <a:t>aparello</a:t>
            </a:r>
            <a:r>
              <a:rPr lang="pt-BR" sz="1600" b="1" dirty="0"/>
              <a:t> ao </a:t>
            </a:r>
            <a:r>
              <a:rPr lang="pt-BR" sz="1600" b="1" dirty="0" err="1"/>
              <a:t>achegarse</a:t>
            </a:r>
            <a:r>
              <a:rPr lang="pt-BR" sz="1600" b="1" dirty="0"/>
              <a:t> ou </a:t>
            </a:r>
            <a:r>
              <a:rPr lang="pt-BR" sz="1600" b="1" dirty="0" err="1"/>
              <a:t>alonxarse</a:t>
            </a:r>
            <a:r>
              <a:rPr lang="pt-BR" sz="1600" b="1" dirty="0"/>
              <a:t> da costa. Logo </a:t>
            </a:r>
            <a:r>
              <a:rPr lang="pt-BR" sz="1600" b="1" dirty="0" err="1"/>
              <a:t>levántase</a:t>
            </a:r>
            <a:r>
              <a:rPr lang="pt-BR" sz="1600" b="1" dirty="0"/>
              <a:t> e </a:t>
            </a:r>
            <a:r>
              <a:rPr lang="pt-BR" sz="1600" b="1" dirty="0" err="1"/>
              <a:t>desmállase</a:t>
            </a:r>
            <a:r>
              <a:rPr lang="pt-BR" sz="1600" b="1" dirty="0"/>
              <a:t>. </a:t>
            </a:r>
          </a:p>
          <a:p>
            <a:r>
              <a:rPr lang="pt-BR" sz="1600" b="1" dirty="0" err="1"/>
              <a:t>Pódese</a:t>
            </a:r>
            <a:r>
              <a:rPr lang="pt-BR" sz="1600" b="1" dirty="0"/>
              <a:t> usar ao </a:t>
            </a:r>
            <a:r>
              <a:rPr lang="pt-BR" sz="1600" b="1" dirty="0" err="1"/>
              <a:t>axexo</a:t>
            </a:r>
            <a:r>
              <a:rPr lang="pt-BR" sz="1600" b="1" dirty="0"/>
              <a:t> ou á </a:t>
            </a:r>
            <a:r>
              <a:rPr lang="pt-BR" sz="1600" b="1" dirty="0" err="1"/>
              <a:t>luzada</a:t>
            </a:r>
            <a:r>
              <a:rPr lang="pt-BR" sz="1600" b="1" dirty="0"/>
              <a:t> para a pesca da </a:t>
            </a:r>
            <a:r>
              <a:rPr lang="pt-BR" sz="1600" b="1" dirty="0" err="1"/>
              <a:t>sardiña</a:t>
            </a:r>
            <a:r>
              <a:rPr lang="pt-BR" sz="1600" b="1" dirty="0"/>
              <a:t>. </a:t>
            </a:r>
            <a:r>
              <a:rPr lang="pt-BR" sz="1600" b="1" dirty="0" err="1"/>
              <a:t>Actualmente</a:t>
            </a:r>
            <a:r>
              <a:rPr lang="pt-BR" sz="1600" b="1" dirty="0"/>
              <a:t> está </a:t>
            </a:r>
            <a:r>
              <a:rPr lang="pt-BR" sz="1600" b="1" dirty="0" err="1"/>
              <a:t>en</a:t>
            </a:r>
            <a:r>
              <a:rPr lang="pt-BR" sz="1600" b="1" dirty="0"/>
              <a:t> desuso.</a:t>
            </a:r>
            <a:endParaRPr lang="gl-ES" sz="1600" b="1" dirty="0"/>
          </a:p>
          <a:p>
            <a:r>
              <a:rPr lang="pt-BR" sz="1600" b="1" dirty="0"/>
              <a:t>Foi </a:t>
            </a:r>
            <a:r>
              <a:rPr lang="pt-BR" sz="1600" b="1" dirty="0" err="1"/>
              <a:t>un</a:t>
            </a:r>
            <a:r>
              <a:rPr lang="pt-BR" sz="1600" b="1" dirty="0"/>
              <a:t> </a:t>
            </a:r>
            <a:r>
              <a:rPr lang="pt-BR" sz="1600" b="1" dirty="0" err="1"/>
              <a:t>aparello</a:t>
            </a:r>
            <a:r>
              <a:rPr lang="pt-BR" sz="1600" b="1" dirty="0"/>
              <a:t> moi importante noutros tempos e </a:t>
            </a:r>
            <a:r>
              <a:rPr lang="pt-BR" sz="1600" b="1" dirty="0" err="1"/>
              <a:t>deulle</a:t>
            </a:r>
            <a:r>
              <a:rPr lang="pt-BR" sz="1600" b="1" dirty="0"/>
              <a:t> nome ás </a:t>
            </a:r>
            <a:r>
              <a:rPr lang="pt-BR" sz="1600" b="1" dirty="0" err="1"/>
              <a:t>embarcacións</a:t>
            </a:r>
            <a:r>
              <a:rPr lang="pt-BR" sz="1600" b="1" dirty="0"/>
              <a:t> e aos </a:t>
            </a:r>
            <a:r>
              <a:rPr lang="pt-BR" sz="1600" b="1" dirty="0" err="1"/>
              <a:t>mariñeiros</a:t>
            </a:r>
            <a:r>
              <a:rPr lang="pt-BR" sz="1600" b="1" dirty="0"/>
              <a:t> que o </a:t>
            </a:r>
            <a:r>
              <a:rPr lang="pt-BR" sz="1600" b="1" dirty="0" err="1"/>
              <a:t>usaban</a:t>
            </a:r>
            <a:r>
              <a:rPr lang="pt-BR" sz="1600" b="1" dirty="0"/>
              <a:t> (</a:t>
            </a:r>
            <a:r>
              <a:rPr lang="pt-BR" sz="1600" b="1" dirty="0" err="1"/>
              <a:t>xeiteiros</a:t>
            </a:r>
            <a:r>
              <a:rPr lang="pt-BR" sz="1600" b="1" dirty="0"/>
              <a:t>).</a:t>
            </a:r>
            <a:endParaRPr lang="gl-ES" sz="16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7A59567-9822-26BE-1F9A-EC9A083FBD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1471" y="845167"/>
            <a:ext cx="2921130" cy="89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440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1BB64-F11E-788F-9DFF-5F1601279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597C2C9-BD54-D6E4-83F7-D1E9EAD0F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5" y="720634"/>
            <a:ext cx="9131905" cy="525997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14E9D7D-7085-BC1A-60CF-C6FA4165A84C}"/>
              </a:ext>
            </a:extLst>
          </p:cNvPr>
          <p:cNvSpPr txBox="1"/>
          <p:nvPr/>
        </p:nvSpPr>
        <p:spPr>
          <a:xfrm>
            <a:off x="330925" y="6076406"/>
            <a:ext cx="3039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/>
              <a:t>Aparello</a:t>
            </a:r>
            <a:r>
              <a:rPr lang="es-ES" sz="1400" dirty="0"/>
              <a:t> do </a:t>
            </a:r>
            <a:r>
              <a:rPr lang="es-ES" sz="1400" dirty="0" err="1"/>
              <a:t>xeito</a:t>
            </a:r>
            <a:r>
              <a:rPr lang="es-ES" sz="1400" dirty="0"/>
              <a:t> en Rianxo (1985)</a:t>
            </a:r>
            <a:endParaRPr lang="gl-ES" sz="1400" dirty="0"/>
          </a:p>
        </p:txBody>
      </p:sp>
    </p:spTree>
    <p:extLst>
      <p:ext uri="{BB962C8B-B14F-4D97-AF65-F5344CB8AC3E}">
        <p14:creationId xmlns:p14="http://schemas.microsoft.com/office/powerpoint/2010/main" val="24196402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EDF19-A7AB-671E-5B97-639D9C23B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8CD9A63-3E4C-A71C-8C98-0D77A3733E5A}"/>
              </a:ext>
            </a:extLst>
          </p:cNvPr>
          <p:cNvSpPr txBox="1"/>
          <p:nvPr/>
        </p:nvSpPr>
        <p:spPr>
          <a:xfrm>
            <a:off x="409775" y="235132"/>
            <a:ext cx="32216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BETAS</a:t>
            </a:r>
            <a:endParaRPr lang="gl-ES" sz="2400" b="1" dirty="0"/>
          </a:p>
          <a:p>
            <a:r>
              <a:rPr lang="es-ES" sz="1600" b="1" dirty="0"/>
              <a:t>Son </a:t>
            </a:r>
            <a:r>
              <a:rPr lang="es-ES" sz="1600" b="1" dirty="0" err="1"/>
              <a:t>aparellos</a:t>
            </a:r>
            <a:r>
              <a:rPr lang="es-ES" sz="1600" b="1" dirty="0"/>
              <a:t> de malla lasa </a:t>
            </a:r>
            <a:r>
              <a:rPr lang="es-ES" sz="1600" b="1" dirty="0" err="1"/>
              <a:t>cunha</a:t>
            </a:r>
            <a:r>
              <a:rPr lang="es-ES" sz="1600" b="1" dirty="0"/>
              <a:t> grande </a:t>
            </a:r>
            <a:r>
              <a:rPr lang="es-ES" sz="1600" b="1" dirty="0" err="1"/>
              <a:t>variedade</a:t>
            </a:r>
            <a:r>
              <a:rPr lang="es-ES" sz="1600" b="1" dirty="0"/>
              <a:t> de medidas segundo as necesidades, o lugar </a:t>
            </a:r>
            <a:r>
              <a:rPr lang="es-ES" sz="1600" b="1" dirty="0" err="1"/>
              <a:t>ou</a:t>
            </a:r>
            <a:r>
              <a:rPr lang="es-ES" sz="1600" b="1" dirty="0"/>
              <a:t> as especies a capturar. </a:t>
            </a:r>
          </a:p>
          <a:p>
            <a:r>
              <a:rPr lang="pt-BR" sz="1600" b="1" dirty="0" err="1"/>
              <a:t>Ármase</a:t>
            </a:r>
            <a:r>
              <a:rPr lang="pt-BR" sz="1600" b="1" dirty="0"/>
              <a:t> </a:t>
            </a:r>
            <a:r>
              <a:rPr lang="pt-BR" sz="1600" b="1" dirty="0" err="1"/>
              <a:t>con</a:t>
            </a:r>
            <a:r>
              <a:rPr lang="pt-BR" sz="1600" b="1" dirty="0"/>
              <a:t> </a:t>
            </a:r>
            <a:r>
              <a:rPr lang="pt-BR" sz="1600" b="1" dirty="0" err="1"/>
              <a:t>máis</a:t>
            </a:r>
            <a:r>
              <a:rPr lang="pt-BR" sz="1600" b="1" dirty="0"/>
              <a:t> ou menos chumbo segundo se queira </a:t>
            </a:r>
            <a:r>
              <a:rPr lang="pt-BR" sz="1600" b="1" dirty="0" err="1"/>
              <a:t>apegalo</a:t>
            </a:r>
            <a:r>
              <a:rPr lang="pt-BR" sz="1600" b="1" dirty="0"/>
              <a:t> ao </a:t>
            </a:r>
            <a:r>
              <a:rPr lang="pt-BR" sz="1600" b="1" dirty="0" err="1"/>
              <a:t>fondo</a:t>
            </a:r>
            <a:r>
              <a:rPr lang="pt-BR" sz="1600" b="1" dirty="0"/>
              <a:t> ou </a:t>
            </a:r>
            <a:r>
              <a:rPr lang="pt-BR" sz="1600" b="1" dirty="0" err="1"/>
              <a:t>mantelo</a:t>
            </a:r>
            <a:r>
              <a:rPr lang="pt-BR" sz="1600" b="1" dirty="0"/>
              <a:t> entre augas.</a:t>
            </a:r>
            <a:endParaRPr lang="gl-ES" sz="1600" b="1" dirty="0"/>
          </a:p>
          <a:p>
            <a:r>
              <a:rPr lang="pt-BR" sz="1600" b="1" dirty="0" err="1"/>
              <a:t>Pódense</a:t>
            </a:r>
            <a:r>
              <a:rPr lang="pt-BR" sz="1600" b="1" dirty="0"/>
              <a:t> usar fixas, ao </a:t>
            </a:r>
            <a:r>
              <a:rPr lang="pt-BR" sz="1600" b="1" dirty="0" err="1"/>
              <a:t>garete</a:t>
            </a:r>
            <a:r>
              <a:rPr lang="pt-BR" sz="1600" b="1" dirty="0"/>
              <a:t> ou ao embalo (rodeando o peixe e golpeando o mar </a:t>
            </a:r>
            <a:r>
              <a:rPr lang="pt-BR" sz="1600" b="1" dirty="0" err="1"/>
              <a:t>con</a:t>
            </a:r>
            <a:r>
              <a:rPr lang="pt-BR" sz="1600" b="1" dirty="0"/>
              <a:t> remos ou </a:t>
            </a:r>
            <a:r>
              <a:rPr lang="pt-BR" sz="1600" b="1" dirty="0" err="1"/>
              <a:t>pandullos</a:t>
            </a:r>
            <a:r>
              <a:rPr lang="pt-BR" sz="1600" b="1" dirty="0"/>
              <a:t> para </a:t>
            </a:r>
            <a:r>
              <a:rPr lang="pt-BR" sz="1600" b="1" dirty="0" err="1"/>
              <a:t>obrigalo</a:t>
            </a:r>
            <a:r>
              <a:rPr lang="pt-BR" sz="1600" b="1" dirty="0"/>
              <a:t> a </a:t>
            </a:r>
            <a:r>
              <a:rPr lang="pt-BR" sz="1600" b="1" dirty="0" err="1"/>
              <a:t>mallar</a:t>
            </a:r>
            <a:r>
              <a:rPr lang="pt-BR" sz="1600" b="1" dirty="0"/>
              <a:t> na rede).</a:t>
            </a:r>
            <a:endParaRPr lang="gl-ES" sz="16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040B94A-FB71-A31D-42DD-F8C70C859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7" y="4575171"/>
            <a:ext cx="9048206" cy="215036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997D86C-2637-1001-BDD4-B07FB83DA447}"/>
              </a:ext>
            </a:extLst>
          </p:cNvPr>
          <p:cNvSpPr txBox="1"/>
          <p:nvPr/>
        </p:nvSpPr>
        <p:spPr>
          <a:xfrm>
            <a:off x="592184" y="4267394"/>
            <a:ext cx="1656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Especies de enmalle</a:t>
            </a:r>
            <a:endParaRPr lang="gl-ES" sz="14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01A4BF7-9B0A-3D69-1520-F9E2685B6121}"/>
              </a:ext>
            </a:extLst>
          </p:cNvPr>
          <p:cNvSpPr txBox="1"/>
          <p:nvPr/>
        </p:nvSpPr>
        <p:spPr>
          <a:xfrm>
            <a:off x="3945969" y="3467175"/>
            <a:ext cx="4788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As volantas s</a:t>
            </a:r>
            <a:r>
              <a:rPr lang="es-ES" sz="1400" dirty="0"/>
              <a:t>on </a:t>
            </a:r>
            <a:r>
              <a:rPr lang="es-ES" sz="1400" dirty="0" err="1"/>
              <a:t>semellantes</a:t>
            </a:r>
            <a:r>
              <a:rPr lang="es-ES" sz="1400" dirty="0"/>
              <a:t> </a:t>
            </a:r>
            <a:r>
              <a:rPr lang="es-ES" sz="1400" dirty="0" err="1"/>
              <a:t>ás</a:t>
            </a:r>
            <a:r>
              <a:rPr lang="es-ES" sz="1400" dirty="0"/>
              <a:t> </a:t>
            </a:r>
            <a:r>
              <a:rPr lang="es-ES" sz="1400" dirty="0" err="1"/>
              <a:t>pezas</a:t>
            </a:r>
            <a:r>
              <a:rPr lang="es-ES" sz="1400" dirty="0"/>
              <a:t> do </a:t>
            </a:r>
            <a:r>
              <a:rPr lang="es-ES" sz="1400" dirty="0" err="1"/>
              <a:t>xeito</a:t>
            </a:r>
            <a:r>
              <a:rPr lang="es-ES" sz="1400" dirty="0"/>
              <a:t> e </a:t>
            </a:r>
            <a:r>
              <a:rPr lang="es-ES" sz="1400" dirty="0" err="1"/>
              <a:t>ás</a:t>
            </a:r>
            <a:r>
              <a:rPr lang="es-ES" sz="1400" dirty="0"/>
              <a:t> betas e poden </a:t>
            </a:r>
            <a:r>
              <a:rPr lang="es-ES" sz="1400" dirty="0" err="1"/>
              <a:t>acadar</a:t>
            </a:r>
            <a:r>
              <a:rPr lang="es-ES" sz="1400" dirty="0"/>
              <a:t> ata 10 km de </a:t>
            </a:r>
            <a:r>
              <a:rPr lang="es-ES" sz="1400" dirty="0" err="1"/>
              <a:t>lonxitude</a:t>
            </a:r>
            <a:r>
              <a:rPr lang="es-ES" sz="1400" dirty="0"/>
              <a:t>. Están </a:t>
            </a:r>
            <a:r>
              <a:rPr lang="es-ES" sz="1400" dirty="0" err="1"/>
              <a:t>feitas</a:t>
            </a:r>
            <a:r>
              <a:rPr lang="es-ES" sz="1400" dirty="0"/>
              <a:t> de </a:t>
            </a:r>
            <a:r>
              <a:rPr lang="es-ES" sz="1400" dirty="0" err="1"/>
              <a:t>materiais</a:t>
            </a:r>
            <a:r>
              <a:rPr lang="es-ES" sz="1400" dirty="0"/>
              <a:t> sintéticos invisibles para os </a:t>
            </a:r>
            <a:r>
              <a:rPr lang="es-ES" sz="1400" dirty="0" err="1"/>
              <a:t>peixes</a:t>
            </a:r>
            <a:r>
              <a:rPr lang="es-ES" sz="1400" dirty="0"/>
              <a:t>. </a:t>
            </a:r>
            <a:r>
              <a:rPr lang="pt-BR" sz="1400" dirty="0" err="1"/>
              <a:t>Úsanse</a:t>
            </a:r>
            <a:r>
              <a:rPr lang="pt-BR" sz="1400" dirty="0"/>
              <a:t> para pescar </a:t>
            </a:r>
            <a:r>
              <a:rPr lang="pt-BR" sz="1400" dirty="0" err="1"/>
              <a:t>especies</a:t>
            </a:r>
            <a:r>
              <a:rPr lang="pt-BR" sz="1400" dirty="0"/>
              <a:t> </a:t>
            </a:r>
            <a:r>
              <a:rPr lang="pt-BR" sz="1400" dirty="0" err="1"/>
              <a:t>peláxicas</a:t>
            </a:r>
            <a:r>
              <a:rPr lang="pt-BR" sz="1400" dirty="0"/>
              <a:t> como o bonito e o </a:t>
            </a:r>
            <a:r>
              <a:rPr lang="pt-BR" sz="1400" dirty="0" err="1"/>
              <a:t>atún</a:t>
            </a:r>
            <a:r>
              <a:rPr lang="pt-BR" sz="1400" dirty="0"/>
              <a:t>.</a:t>
            </a:r>
            <a:endParaRPr lang="gl-ES" sz="14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BC78DA-2D08-4928-A174-DA89D1ABAB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5"/>
          <a:stretch>
            <a:fillRect/>
          </a:stretch>
        </p:blipFill>
        <p:spPr>
          <a:xfrm>
            <a:off x="3773573" y="132461"/>
            <a:ext cx="5133048" cy="323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45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BF368C4-7FC6-33D8-908D-01D044F4AD79}"/>
              </a:ext>
            </a:extLst>
          </p:cNvPr>
          <p:cNvSpPr txBox="1"/>
          <p:nvPr/>
        </p:nvSpPr>
        <p:spPr>
          <a:xfrm>
            <a:off x="165463" y="156755"/>
            <a:ext cx="86040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000" b="1" noProof="0" dirty="0"/>
              <a:t>Desde os primeiros obxectos ata os aparellos actuais o ser humano sempre estivo empregando e adaptando os seus coñecementos para facer o seu traballo máis eficaz e rendible.</a:t>
            </a:r>
          </a:p>
          <a:p>
            <a:r>
              <a:rPr lang="gl-ES" sz="2000" b="1" dirty="0"/>
              <a:t>Na actualidade a tipoloxía e os materiais das artes e aparellos de pesca e marisqueo é moi variada e conviven aparellos tradicionais cos sistemas máis avanzados que se apoian na tecnoloxía electrónica. Cada persoa, case cada barco ten a súa propia maneira de entender os problemas que se lle presentan e busca e adopta a solución que cre máis convinte.</a:t>
            </a:r>
          </a:p>
          <a:p>
            <a:endParaRPr lang="gl-ES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A975CBC-72AD-A6D5-59D6-AA0B74AB91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2" y="3187337"/>
            <a:ext cx="4376057" cy="328204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FDDBA5D-522B-B292-41C6-80E9099C74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64" y="3291840"/>
            <a:ext cx="4300848" cy="272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99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1B384-53E4-B524-4767-5A4061211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B1FD986-2570-F916-317A-D4870738A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5" y="42446"/>
            <a:ext cx="9030789" cy="677310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5C5B9C7-27F8-837D-3F75-658C561302AF}"/>
              </a:ext>
            </a:extLst>
          </p:cNvPr>
          <p:cNvSpPr txBox="1"/>
          <p:nvPr/>
        </p:nvSpPr>
        <p:spPr>
          <a:xfrm>
            <a:off x="539931" y="6507776"/>
            <a:ext cx="3779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Betas no </a:t>
            </a:r>
            <a:r>
              <a:rPr lang="es-ES" sz="1400" dirty="0" err="1"/>
              <a:t>peirao</a:t>
            </a:r>
            <a:r>
              <a:rPr lang="es-ES" sz="1400" dirty="0"/>
              <a:t> de O Grove</a:t>
            </a:r>
            <a:endParaRPr lang="gl-ES" sz="1400" dirty="0"/>
          </a:p>
        </p:txBody>
      </p:sp>
    </p:spTree>
    <p:extLst>
      <p:ext uri="{BB962C8B-B14F-4D97-AF65-F5344CB8AC3E}">
        <p14:creationId xmlns:p14="http://schemas.microsoft.com/office/powerpoint/2010/main" val="436624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E3650-7166-88EE-1DCC-A3E13E0B9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A43CA58-8500-8883-005F-0D4CFFAAC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7588" y="618308"/>
            <a:ext cx="6508755" cy="511193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46E8357-ECDE-7B6E-AFA4-8A9EBB0349F3}"/>
              </a:ext>
            </a:extLst>
          </p:cNvPr>
          <p:cNvSpPr txBox="1"/>
          <p:nvPr/>
        </p:nvSpPr>
        <p:spPr>
          <a:xfrm>
            <a:off x="452366" y="505098"/>
            <a:ext cx="205522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RASCAS OU RAEIRAS </a:t>
            </a:r>
          </a:p>
          <a:p>
            <a:r>
              <a:rPr lang="pt-BR" sz="1600" b="1" dirty="0" err="1"/>
              <a:t>Son</a:t>
            </a:r>
            <a:r>
              <a:rPr lang="pt-BR" sz="1600" b="1" dirty="0"/>
              <a:t> </a:t>
            </a:r>
            <a:r>
              <a:rPr lang="pt-BR" sz="1600" b="1" dirty="0" err="1"/>
              <a:t>semellantes</a:t>
            </a:r>
            <a:r>
              <a:rPr lang="pt-BR" sz="1600" b="1" dirty="0"/>
              <a:t> ás betas, coa </a:t>
            </a:r>
            <a:r>
              <a:rPr lang="pt-BR" sz="1600" b="1" dirty="0" err="1"/>
              <a:t>malla</a:t>
            </a:r>
            <a:r>
              <a:rPr lang="pt-BR" sz="1600" b="1" dirty="0"/>
              <a:t> moi </a:t>
            </a:r>
            <a:r>
              <a:rPr lang="pt-BR" sz="1600" b="1" dirty="0" err="1"/>
              <a:t>lasa</a:t>
            </a:r>
            <a:r>
              <a:rPr lang="pt-BR" sz="1600" b="1" dirty="0"/>
              <a:t> (25 a 30 cm) e </a:t>
            </a:r>
            <a:r>
              <a:rPr lang="pt-BR" sz="1600" b="1" dirty="0" err="1"/>
              <a:t>con</a:t>
            </a:r>
            <a:r>
              <a:rPr lang="pt-BR" sz="1600" b="1" dirty="0"/>
              <a:t> </a:t>
            </a:r>
            <a:r>
              <a:rPr lang="pt-BR" sz="1600" b="1" dirty="0" err="1"/>
              <a:t>moito</a:t>
            </a:r>
            <a:r>
              <a:rPr lang="pt-BR" sz="1600" b="1" dirty="0"/>
              <a:t> chumbo para que </a:t>
            </a:r>
            <a:r>
              <a:rPr lang="pt-BR" sz="1600" b="1" dirty="0" err="1"/>
              <a:t>toquen</a:t>
            </a:r>
            <a:r>
              <a:rPr lang="pt-BR" sz="1600" b="1" dirty="0"/>
              <a:t> no </a:t>
            </a:r>
            <a:r>
              <a:rPr lang="pt-BR" sz="1600" b="1" dirty="0" err="1"/>
              <a:t>fondo</a:t>
            </a:r>
            <a:r>
              <a:rPr lang="pt-BR" sz="1600" b="1" dirty="0"/>
              <a:t>. </a:t>
            </a:r>
          </a:p>
          <a:p>
            <a:r>
              <a:rPr lang="es-ES" sz="1600" b="1" dirty="0" err="1"/>
              <a:t>Úsanse</a:t>
            </a:r>
            <a:r>
              <a:rPr lang="es-ES" sz="1600" b="1" dirty="0"/>
              <a:t> para pescar </a:t>
            </a:r>
            <a:r>
              <a:rPr lang="es-ES" sz="1600" b="1" dirty="0" err="1"/>
              <a:t>raias</a:t>
            </a:r>
            <a:r>
              <a:rPr lang="es-ES" sz="1600" b="1" dirty="0"/>
              <a:t>, </a:t>
            </a:r>
            <a:r>
              <a:rPr lang="es-ES" sz="1600" b="1" dirty="0" err="1"/>
              <a:t>centolos</a:t>
            </a:r>
            <a:r>
              <a:rPr lang="es-ES" sz="1600" b="1" dirty="0"/>
              <a:t>, </a:t>
            </a:r>
            <a:r>
              <a:rPr lang="es-ES" sz="1600" b="1" dirty="0" err="1"/>
              <a:t>lombrigantes</a:t>
            </a:r>
            <a:r>
              <a:rPr lang="es-ES" sz="1600" b="1" dirty="0"/>
              <a:t>, rodaballos, rabadas..</a:t>
            </a:r>
            <a:endParaRPr lang="gl-ES" sz="1600" b="1" dirty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5396745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DF17D2B-75C4-550C-5F4F-DD52908670EA}"/>
              </a:ext>
            </a:extLst>
          </p:cNvPr>
          <p:cNvSpPr txBox="1"/>
          <p:nvPr/>
        </p:nvSpPr>
        <p:spPr>
          <a:xfrm>
            <a:off x="357053" y="217714"/>
            <a:ext cx="409302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TRASMALLOS</a:t>
            </a:r>
            <a:endParaRPr lang="gl-ES" sz="2400" b="1" dirty="0"/>
          </a:p>
          <a:p>
            <a:r>
              <a:rPr lang="es-ES" sz="1600" b="1" dirty="0"/>
              <a:t>Están </a:t>
            </a:r>
            <a:r>
              <a:rPr lang="es-ES" sz="1600" b="1" dirty="0" err="1"/>
              <a:t>formadon</a:t>
            </a:r>
            <a:r>
              <a:rPr lang="es-ES" sz="1600" b="1" dirty="0"/>
              <a:t> por tres </a:t>
            </a:r>
            <a:r>
              <a:rPr lang="es-ES" sz="1600" b="1" dirty="0" err="1"/>
              <a:t>panos</a:t>
            </a:r>
            <a:r>
              <a:rPr lang="es-ES" sz="1600" b="1" dirty="0"/>
              <a:t> paralelos. </a:t>
            </a:r>
          </a:p>
          <a:p>
            <a:r>
              <a:rPr lang="pt-BR" sz="1600" b="1" dirty="0" err="1"/>
              <a:t>Lárganse</a:t>
            </a:r>
            <a:r>
              <a:rPr lang="pt-BR" sz="1600" b="1" dirty="0"/>
              <a:t> e </a:t>
            </a:r>
            <a:r>
              <a:rPr lang="pt-BR" sz="1600" b="1" dirty="0" err="1"/>
              <a:t>fondéanse</a:t>
            </a:r>
            <a:r>
              <a:rPr lang="pt-BR" sz="1600" b="1" dirty="0"/>
              <a:t> </a:t>
            </a:r>
            <a:r>
              <a:rPr lang="pt-BR" sz="1600" b="1" dirty="0" err="1"/>
              <a:t>nunha</a:t>
            </a:r>
            <a:r>
              <a:rPr lang="pt-BR" sz="1600" b="1" dirty="0"/>
              <a:t> zona limpa ou arredor das pedras (</a:t>
            </a:r>
            <a:r>
              <a:rPr lang="pt-BR" sz="1600" b="1" dirty="0" err="1"/>
              <a:t>touzas</a:t>
            </a:r>
            <a:r>
              <a:rPr lang="pt-BR" sz="1600" b="1" dirty="0"/>
              <a:t>) e </a:t>
            </a:r>
            <a:r>
              <a:rPr lang="pt-BR" sz="1600" b="1" dirty="0" err="1"/>
              <a:t>déixase</a:t>
            </a:r>
            <a:r>
              <a:rPr lang="pt-BR" sz="1600" b="1" dirty="0"/>
              <a:t> no mar varias horas. Os peixes </a:t>
            </a:r>
            <a:r>
              <a:rPr lang="pt-BR" sz="1600" b="1" dirty="0" err="1"/>
              <a:t>embisten</a:t>
            </a:r>
            <a:r>
              <a:rPr lang="pt-BR" sz="1600" b="1" dirty="0"/>
              <a:t> no pano </a:t>
            </a:r>
            <a:r>
              <a:rPr lang="pt-BR" sz="1600" b="1" dirty="0" err="1"/>
              <a:t>fecheiro</a:t>
            </a:r>
            <a:r>
              <a:rPr lang="pt-BR" sz="1600" b="1" dirty="0"/>
              <a:t> (que vai no </a:t>
            </a:r>
            <a:r>
              <a:rPr lang="pt-BR" sz="1600" b="1" dirty="0" err="1"/>
              <a:t>medio</a:t>
            </a:r>
            <a:r>
              <a:rPr lang="pt-BR" sz="1600" b="1" dirty="0"/>
              <a:t>), </a:t>
            </a:r>
            <a:r>
              <a:rPr lang="pt-BR" sz="1600" b="1" dirty="0" err="1"/>
              <a:t>empúxano</a:t>
            </a:r>
            <a:r>
              <a:rPr lang="pt-BR" sz="1600" b="1" dirty="0"/>
              <a:t> e ao tentar </a:t>
            </a:r>
            <a:r>
              <a:rPr lang="pt-BR" sz="1600" b="1" dirty="0" err="1"/>
              <a:t>pasar</a:t>
            </a:r>
            <a:r>
              <a:rPr lang="pt-BR" sz="1600" b="1" dirty="0"/>
              <a:t> polos panos da beira </a:t>
            </a:r>
            <a:r>
              <a:rPr lang="pt-BR" sz="1600" b="1" dirty="0" err="1"/>
              <a:t>forman</a:t>
            </a:r>
            <a:r>
              <a:rPr lang="pt-BR" sz="1600" b="1" dirty="0"/>
              <a:t> </a:t>
            </a:r>
            <a:r>
              <a:rPr lang="pt-BR" sz="1600" b="1" dirty="0" err="1"/>
              <a:t>bulsas</a:t>
            </a:r>
            <a:r>
              <a:rPr lang="pt-BR" sz="1600" b="1" dirty="0"/>
              <a:t> onde </a:t>
            </a:r>
            <a:r>
              <a:rPr lang="pt-BR" sz="1600" b="1" dirty="0" err="1"/>
              <a:t>quedan</a:t>
            </a:r>
            <a:r>
              <a:rPr lang="pt-BR" sz="1600" b="1" dirty="0"/>
              <a:t> </a:t>
            </a:r>
            <a:r>
              <a:rPr lang="pt-BR" sz="1600" b="1" dirty="0" err="1"/>
              <a:t>mallados</a:t>
            </a:r>
            <a:r>
              <a:rPr lang="pt-BR" sz="1600" b="1" dirty="0"/>
              <a:t>.</a:t>
            </a:r>
            <a:endParaRPr lang="gl-ES" sz="1600" b="1" dirty="0"/>
          </a:p>
          <a:p>
            <a:r>
              <a:rPr lang="pt-BR" sz="1600" b="1" dirty="0" err="1"/>
              <a:t>Capturan</a:t>
            </a:r>
            <a:r>
              <a:rPr lang="pt-BR" sz="1600" b="1" dirty="0"/>
              <a:t> </a:t>
            </a:r>
            <a:r>
              <a:rPr lang="pt-BR" sz="1600" b="1" dirty="0" err="1"/>
              <a:t>maragotas</a:t>
            </a:r>
            <a:r>
              <a:rPr lang="pt-BR" sz="1600" b="1" dirty="0"/>
              <a:t>, </a:t>
            </a:r>
            <a:r>
              <a:rPr lang="pt-BR" sz="1600" b="1" dirty="0" err="1"/>
              <a:t>vellos</a:t>
            </a:r>
            <a:r>
              <a:rPr lang="pt-BR" sz="1600" b="1" dirty="0"/>
              <a:t>, </a:t>
            </a:r>
            <a:r>
              <a:rPr lang="pt-BR" sz="1600" b="1" dirty="0" err="1"/>
              <a:t>robalizas</a:t>
            </a:r>
            <a:r>
              <a:rPr lang="pt-BR" sz="1600" b="1" dirty="0"/>
              <a:t>, linguados, </a:t>
            </a:r>
            <a:r>
              <a:rPr lang="pt-BR" sz="1600" b="1" dirty="0" err="1"/>
              <a:t>nécoras</a:t>
            </a:r>
            <a:r>
              <a:rPr lang="pt-BR" sz="1600" b="1" dirty="0"/>
              <a:t>, </a:t>
            </a:r>
            <a:r>
              <a:rPr lang="pt-BR" sz="1600" b="1" dirty="0" err="1"/>
              <a:t>centolas</a:t>
            </a:r>
            <a:r>
              <a:rPr lang="pt-BR" sz="1600" b="1" dirty="0"/>
              <a:t>, xibas, </a:t>
            </a:r>
            <a:r>
              <a:rPr lang="pt-BR" sz="1600" b="1" dirty="0" err="1"/>
              <a:t>polbos</a:t>
            </a:r>
            <a:r>
              <a:rPr lang="pt-BR" sz="1600" b="1" dirty="0"/>
              <a:t>... </a:t>
            </a:r>
            <a:endParaRPr lang="gl-ES" sz="1600" b="1" dirty="0"/>
          </a:p>
          <a:p>
            <a:endParaRPr lang="gl-ES" sz="16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A53CE1D-4174-F59B-331C-0AE4451BB7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005" y="0"/>
            <a:ext cx="4539996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C342896-D6EE-9E45-BBB1-9C380C85DB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22" b="8660"/>
          <a:stretch>
            <a:fillRect/>
          </a:stretch>
        </p:blipFill>
        <p:spPr>
          <a:xfrm>
            <a:off x="826656" y="3054504"/>
            <a:ext cx="3015665" cy="367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945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1EBD8-9966-674D-5770-D4C167D3F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7B590A-69CA-0437-4C56-16172A0FBD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39" y="226423"/>
            <a:ext cx="8983561" cy="635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535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C5B85-E7BD-4536-E51F-83636C235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2F14481-5F82-09B1-9A25-59FE28FA53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303" y="966651"/>
            <a:ext cx="6194697" cy="464602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41FD364-594A-0C41-749B-8A006C70B830}"/>
              </a:ext>
            </a:extLst>
          </p:cNvPr>
          <p:cNvSpPr txBox="1"/>
          <p:nvPr/>
        </p:nvSpPr>
        <p:spPr>
          <a:xfrm>
            <a:off x="313509" y="531222"/>
            <a:ext cx="25603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MIÑOS</a:t>
            </a:r>
            <a:endParaRPr lang="gl-ES" sz="2400" b="1" dirty="0"/>
          </a:p>
          <a:p>
            <a:r>
              <a:rPr lang="pt-BR" sz="1600" b="1" dirty="0" err="1"/>
              <a:t>Son</a:t>
            </a:r>
            <a:r>
              <a:rPr lang="pt-BR" sz="1600" b="1" dirty="0"/>
              <a:t> </a:t>
            </a:r>
            <a:r>
              <a:rPr lang="pt-BR" sz="1600" b="1" dirty="0" err="1"/>
              <a:t>semellantes</a:t>
            </a:r>
            <a:r>
              <a:rPr lang="pt-BR" sz="1600" b="1" dirty="0"/>
              <a:t> aos </a:t>
            </a:r>
            <a:r>
              <a:rPr lang="pt-BR" sz="1600" b="1" dirty="0" err="1"/>
              <a:t>trasmallos</a:t>
            </a:r>
            <a:r>
              <a:rPr lang="pt-BR" sz="1600" b="1" dirty="0"/>
              <a:t>, </a:t>
            </a:r>
            <a:r>
              <a:rPr lang="pt-BR" sz="1600" b="1" dirty="0" err="1"/>
              <a:t>máis</a:t>
            </a:r>
            <a:r>
              <a:rPr lang="pt-BR" sz="1600" b="1" dirty="0"/>
              <a:t> altos e coa </a:t>
            </a:r>
            <a:r>
              <a:rPr lang="pt-BR" sz="1600" b="1" dirty="0" err="1"/>
              <a:t>malla</a:t>
            </a:r>
            <a:r>
              <a:rPr lang="pt-BR" sz="1600" b="1" dirty="0"/>
              <a:t> </a:t>
            </a:r>
            <a:r>
              <a:rPr lang="pt-BR" sz="1600" b="1" dirty="0" err="1"/>
              <a:t>máis</a:t>
            </a:r>
            <a:r>
              <a:rPr lang="pt-BR" sz="1600" b="1" dirty="0"/>
              <a:t> </a:t>
            </a:r>
            <a:r>
              <a:rPr lang="pt-BR" sz="1600" b="1" dirty="0" err="1"/>
              <a:t>lasa</a:t>
            </a:r>
            <a:r>
              <a:rPr lang="pt-BR" sz="1600" b="1" dirty="0"/>
              <a:t>. </a:t>
            </a:r>
          </a:p>
          <a:p>
            <a:r>
              <a:rPr lang="es-ES" sz="1600" b="1" dirty="0"/>
              <a:t>Capturan especies </a:t>
            </a:r>
            <a:r>
              <a:rPr lang="es-ES" sz="1600" b="1" dirty="0" err="1"/>
              <a:t>máis</a:t>
            </a:r>
            <a:r>
              <a:rPr lang="es-ES" sz="1600" b="1" dirty="0"/>
              <a:t> grandes como </a:t>
            </a:r>
            <a:r>
              <a:rPr lang="es-ES" sz="1600" b="1" dirty="0" err="1"/>
              <a:t>raias</a:t>
            </a:r>
            <a:r>
              <a:rPr lang="es-ES" sz="1600" b="1" dirty="0"/>
              <a:t>, rodaballos, </a:t>
            </a:r>
            <a:r>
              <a:rPr lang="es-ES" sz="1600" b="1" dirty="0" err="1"/>
              <a:t>xibas</a:t>
            </a:r>
            <a:r>
              <a:rPr lang="es-ES" sz="1600" b="1" dirty="0"/>
              <a:t>, </a:t>
            </a:r>
            <a:r>
              <a:rPr lang="es-ES" sz="1600" b="1" dirty="0" err="1"/>
              <a:t>centolos</a:t>
            </a:r>
            <a:r>
              <a:rPr lang="es-ES" sz="1600" b="1" dirty="0"/>
              <a:t>...  que viven </a:t>
            </a:r>
            <a:r>
              <a:rPr lang="es-ES" sz="1600" b="1" dirty="0" err="1"/>
              <a:t>preto</a:t>
            </a:r>
            <a:r>
              <a:rPr lang="es-ES" sz="1600" b="1" dirty="0"/>
              <a:t> do fondo. </a:t>
            </a:r>
          </a:p>
          <a:p>
            <a:r>
              <a:rPr lang="es-ES" sz="1600" b="1" dirty="0"/>
              <a:t>So seleccionan as especies por tamaños segundo a luz das mallas. </a:t>
            </a:r>
            <a:endParaRPr lang="gl-ES" sz="1600" b="1" dirty="0"/>
          </a:p>
        </p:txBody>
      </p:sp>
    </p:spTree>
    <p:extLst>
      <p:ext uri="{BB962C8B-B14F-4D97-AF65-F5344CB8AC3E}">
        <p14:creationId xmlns:p14="http://schemas.microsoft.com/office/powerpoint/2010/main" val="1013333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E738A-FFCD-4600-D06D-89A5A4F95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963D9EB-180A-8815-9CF0-453A1AEE8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2613"/>
            <a:ext cx="9136634" cy="567080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39D1227-1911-3922-D7DB-7E2839FB8B42}"/>
              </a:ext>
            </a:extLst>
          </p:cNvPr>
          <p:cNvSpPr txBox="1"/>
          <p:nvPr/>
        </p:nvSpPr>
        <p:spPr>
          <a:xfrm>
            <a:off x="200297" y="6261498"/>
            <a:ext cx="3779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Nasas e redes no </a:t>
            </a:r>
            <a:r>
              <a:rPr lang="es-ES" sz="1400" dirty="0" err="1"/>
              <a:t>peirao</a:t>
            </a:r>
            <a:r>
              <a:rPr lang="es-ES" sz="1400" dirty="0"/>
              <a:t> de O Grove</a:t>
            </a:r>
            <a:endParaRPr lang="gl-ES" sz="1400" dirty="0"/>
          </a:p>
        </p:txBody>
      </p:sp>
    </p:spTree>
    <p:extLst>
      <p:ext uri="{BB962C8B-B14F-4D97-AF65-F5344CB8AC3E}">
        <p14:creationId xmlns:p14="http://schemas.microsoft.com/office/powerpoint/2010/main" val="15987248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0D157-F348-196D-2B74-0D0E53CE4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1E1AD9F-3A26-39E3-192B-1CB58B4FBC90}"/>
              </a:ext>
            </a:extLst>
          </p:cNvPr>
          <p:cNvSpPr txBox="1"/>
          <p:nvPr/>
        </p:nvSpPr>
        <p:spPr>
          <a:xfrm>
            <a:off x="0" y="156755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Arial Black" panose="020B0A04020102020204" pitchFamily="34" charset="0"/>
              </a:rPr>
              <a:t>APARELLOS DE ARRASTRE</a:t>
            </a:r>
            <a:endParaRPr lang="gl-ES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42BE36D-E580-D92F-E352-EA07BB36AF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03"/>
          <a:stretch>
            <a:fillRect/>
          </a:stretch>
        </p:blipFill>
        <p:spPr>
          <a:xfrm>
            <a:off x="4206240" y="740229"/>
            <a:ext cx="4214950" cy="412978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DFFA3D4-3C35-63FA-A255-08D1AB037D4F}"/>
              </a:ext>
            </a:extLst>
          </p:cNvPr>
          <p:cNvSpPr txBox="1"/>
          <p:nvPr/>
        </p:nvSpPr>
        <p:spPr>
          <a:xfrm>
            <a:off x="345294" y="844430"/>
            <a:ext cx="32774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Son sacos de rede de diferentes formas e tamaños que se prolongan en dúas pernas que os </a:t>
            </a:r>
            <a:r>
              <a:rPr lang="es-ES" sz="1600" b="1" dirty="0" err="1"/>
              <a:t>manteñen</a:t>
            </a:r>
            <a:r>
              <a:rPr lang="es-ES" sz="1600" b="1" dirty="0"/>
              <a:t> </a:t>
            </a:r>
            <a:r>
              <a:rPr lang="es-ES" sz="1600" b="1" dirty="0" err="1"/>
              <a:t>abertos</a:t>
            </a:r>
            <a:r>
              <a:rPr lang="es-ES" sz="1600" b="1" dirty="0"/>
              <a:t> e </a:t>
            </a:r>
            <a:r>
              <a:rPr lang="es-ES" sz="1600" b="1" dirty="0" err="1"/>
              <a:t>dirixen</a:t>
            </a:r>
            <a:r>
              <a:rPr lang="es-ES" sz="1600" b="1" dirty="0"/>
              <a:t> o </a:t>
            </a:r>
            <a:r>
              <a:rPr lang="es-ES" sz="1600" b="1" dirty="0" err="1"/>
              <a:t>peixe</a:t>
            </a:r>
            <a:r>
              <a:rPr lang="es-ES" sz="1600" b="1" dirty="0"/>
              <a:t> cara </a:t>
            </a:r>
            <a:r>
              <a:rPr lang="es-ES" sz="1600" b="1" dirty="0" err="1"/>
              <a:t>ao</a:t>
            </a:r>
            <a:r>
              <a:rPr lang="es-ES" sz="1600" b="1" dirty="0"/>
              <a:t> interior. </a:t>
            </a:r>
            <a:endParaRPr lang="gl-ES" sz="1600" b="1" dirty="0"/>
          </a:p>
          <a:p>
            <a:r>
              <a:rPr lang="es-ES" sz="1600" b="1" dirty="0"/>
              <a:t>Son </a:t>
            </a:r>
            <a:r>
              <a:rPr lang="es-ES" sz="1600" b="1" dirty="0" err="1"/>
              <a:t>aparellos</a:t>
            </a:r>
            <a:r>
              <a:rPr lang="es-ES" sz="1600" b="1" dirty="0"/>
              <a:t> activos que se arrastran polo fondo </a:t>
            </a:r>
            <a:r>
              <a:rPr lang="es-ES" sz="1600" b="1" dirty="0" err="1"/>
              <a:t>ou</a:t>
            </a:r>
            <a:r>
              <a:rPr lang="es-ES" sz="1600" b="1" dirty="0"/>
              <a:t> a diferentes alturas. Seleccionan as especies segundo o lugar no que </a:t>
            </a:r>
            <a:r>
              <a:rPr lang="es-ES" sz="1600" b="1" dirty="0" err="1"/>
              <a:t>traballan</a:t>
            </a:r>
            <a:r>
              <a:rPr lang="es-ES" sz="1600" b="1" dirty="0"/>
              <a:t> e a luz das mallas. Son os menos selectivos porque capturan indiscriminadamente todo cando </a:t>
            </a:r>
            <a:r>
              <a:rPr lang="es-ES" sz="1600" b="1" dirty="0" err="1"/>
              <a:t>atopan</a:t>
            </a:r>
            <a:r>
              <a:rPr lang="es-ES" sz="1600" b="1" dirty="0"/>
              <a:t> no </a:t>
            </a:r>
            <a:r>
              <a:rPr lang="es-ES" sz="1600" b="1" dirty="0" err="1"/>
              <a:t>seu</a:t>
            </a:r>
            <a:r>
              <a:rPr lang="es-ES" sz="1600" b="1" dirty="0"/>
              <a:t> </a:t>
            </a:r>
            <a:r>
              <a:rPr lang="es-ES" sz="1600" b="1" dirty="0" err="1"/>
              <a:t>camiño</a:t>
            </a:r>
            <a:r>
              <a:rPr lang="es-ES" sz="1600" b="1" dirty="0"/>
              <a:t>. </a:t>
            </a:r>
            <a:endParaRPr lang="gl-ES" sz="1600" b="1" dirty="0"/>
          </a:p>
          <a:p>
            <a:endParaRPr lang="gl-ES" sz="16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A436524-280A-88ED-F6EA-37FADFBE4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711"/>
          <a:stretch>
            <a:fillRect/>
          </a:stretch>
        </p:blipFill>
        <p:spPr>
          <a:xfrm>
            <a:off x="0" y="4633127"/>
            <a:ext cx="9144000" cy="217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960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88E7B-A392-7AB7-2C6D-DA608E5D2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EF5D91C-5C88-D286-9B14-173668E98A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591"/>
          <a:stretch>
            <a:fillRect/>
          </a:stretch>
        </p:blipFill>
        <p:spPr>
          <a:xfrm>
            <a:off x="2548510" y="185294"/>
            <a:ext cx="6203603" cy="623292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2A68729-2508-9E8D-0832-A2CE472709E1}"/>
              </a:ext>
            </a:extLst>
          </p:cNvPr>
          <p:cNvSpPr txBox="1"/>
          <p:nvPr/>
        </p:nvSpPr>
        <p:spPr>
          <a:xfrm>
            <a:off x="226423" y="209006"/>
            <a:ext cx="232208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RAPETA</a:t>
            </a:r>
            <a:endParaRPr lang="gl-ES" sz="2400" b="1" dirty="0"/>
          </a:p>
          <a:p>
            <a:r>
              <a:rPr lang="es-ES" sz="1600" b="1" dirty="0" err="1"/>
              <a:t>Lárgase</a:t>
            </a:r>
            <a:r>
              <a:rPr lang="es-ES" sz="1600" b="1" dirty="0"/>
              <a:t> no </a:t>
            </a:r>
            <a:r>
              <a:rPr lang="es-ES" sz="1600" b="1" dirty="0" err="1"/>
              <a:t>limpo</a:t>
            </a:r>
            <a:r>
              <a:rPr lang="es-ES" sz="1600" b="1" dirty="0"/>
              <a:t> coa </a:t>
            </a:r>
            <a:r>
              <a:rPr lang="es-ES" sz="1600" b="1" dirty="0" err="1"/>
              <a:t>axuda</a:t>
            </a:r>
            <a:r>
              <a:rPr lang="es-ES" sz="1600" b="1" dirty="0"/>
              <a:t> </a:t>
            </a:r>
            <a:r>
              <a:rPr lang="es-ES" sz="1600" b="1" dirty="0" err="1"/>
              <a:t>dunha</a:t>
            </a:r>
            <a:r>
              <a:rPr lang="es-ES" sz="1600" b="1" dirty="0"/>
              <a:t> </a:t>
            </a:r>
            <a:r>
              <a:rPr lang="es-ES" sz="1600" b="1" dirty="0" err="1"/>
              <a:t>pequena</a:t>
            </a:r>
            <a:r>
              <a:rPr lang="es-ES" sz="1600" b="1" dirty="0"/>
              <a:t> embarcación e gáñase á </a:t>
            </a:r>
            <a:r>
              <a:rPr lang="es-ES" sz="1600" b="1" dirty="0" err="1"/>
              <a:t>man</a:t>
            </a:r>
            <a:r>
              <a:rPr lang="es-ES" sz="1600" b="1" dirty="0"/>
              <a:t> desde </a:t>
            </a:r>
            <a:r>
              <a:rPr lang="es-ES" sz="1600" b="1" dirty="0" err="1"/>
              <a:t>terra</a:t>
            </a:r>
            <a:r>
              <a:rPr lang="es-ES" sz="1600" b="1" dirty="0"/>
              <a:t> polas trallas amarradas </a:t>
            </a:r>
            <a:r>
              <a:rPr lang="es-ES" sz="1600" b="1" dirty="0" err="1"/>
              <a:t>ás</a:t>
            </a:r>
            <a:r>
              <a:rPr lang="es-ES" sz="1600" b="1" dirty="0"/>
              <a:t> cangas. </a:t>
            </a:r>
          </a:p>
          <a:p>
            <a:r>
              <a:rPr lang="pt-BR" sz="1600" b="1" dirty="0" err="1"/>
              <a:t>Úsase</a:t>
            </a:r>
            <a:r>
              <a:rPr lang="pt-BR" sz="1600" b="1" dirty="0"/>
              <a:t> </a:t>
            </a:r>
            <a:r>
              <a:rPr lang="pt-BR" sz="1600" b="1" dirty="0" err="1"/>
              <a:t>en</a:t>
            </a:r>
            <a:r>
              <a:rPr lang="pt-BR" sz="1600" b="1" dirty="0"/>
              <a:t> zonas de pouca </a:t>
            </a:r>
            <a:r>
              <a:rPr lang="pt-BR" sz="1600" b="1" dirty="0" err="1"/>
              <a:t>fondura</a:t>
            </a:r>
            <a:r>
              <a:rPr lang="pt-BR" sz="1600" b="1" dirty="0"/>
              <a:t> e durante as secas para capturar </a:t>
            </a:r>
            <a:r>
              <a:rPr lang="pt-BR" sz="1600" b="1" dirty="0" err="1"/>
              <a:t>chopos</a:t>
            </a:r>
            <a:r>
              <a:rPr lang="pt-BR" sz="1600" b="1" dirty="0"/>
              <a:t>, </a:t>
            </a:r>
            <a:r>
              <a:rPr lang="pt-BR" sz="1600" b="1" dirty="0" err="1"/>
              <a:t>camaróns</a:t>
            </a:r>
            <a:r>
              <a:rPr lang="pt-BR" sz="1600" b="1" dirty="0"/>
              <a:t>, </a:t>
            </a:r>
            <a:r>
              <a:rPr lang="pt-BR" sz="1600" b="1" dirty="0" err="1"/>
              <a:t>muxes</a:t>
            </a:r>
            <a:r>
              <a:rPr lang="pt-BR" sz="1600" b="1" dirty="0"/>
              <a:t>, peixes de </a:t>
            </a:r>
            <a:r>
              <a:rPr lang="pt-BR" sz="1600" b="1" dirty="0" err="1"/>
              <a:t>fondo</a:t>
            </a:r>
            <a:r>
              <a:rPr lang="pt-BR" sz="1600" b="1" dirty="0"/>
              <a:t>...</a:t>
            </a:r>
            <a:endParaRPr lang="gl-ES" sz="1600" b="1" dirty="0"/>
          </a:p>
          <a:p>
            <a:endParaRPr lang="gl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22B5B0-9BC5-BCCD-F33F-7DEC82904F88}"/>
              </a:ext>
            </a:extLst>
          </p:cNvPr>
          <p:cNvSpPr txBox="1"/>
          <p:nvPr/>
        </p:nvSpPr>
        <p:spPr>
          <a:xfrm>
            <a:off x="226423" y="3796936"/>
            <a:ext cx="21771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A</a:t>
            </a:r>
            <a:r>
              <a:rPr lang="pt-BR" sz="1600" b="1" dirty="0"/>
              <a:t> xábega</a:t>
            </a:r>
            <a:r>
              <a:rPr lang="pt-BR" sz="1600" dirty="0"/>
              <a:t>, de maiores </a:t>
            </a:r>
            <a:r>
              <a:rPr lang="pt-BR" sz="1600" dirty="0" err="1"/>
              <a:t>dimensións</a:t>
            </a:r>
            <a:r>
              <a:rPr lang="pt-BR" sz="1600" dirty="0"/>
              <a:t>, </a:t>
            </a:r>
            <a:r>
              <a:rPr lang="pt-BR" sz="1600" dirty="0" err="1"/>
              <a:t>usábase</a:t>
            </a:r>
            <a:r>
              <a:rPr lang="pt-BR" sz="1600" dirty="0"/>
              <a:t> </a:t>
            </a:r>
            <a:r>
              <a:rPr lang="pt-BR" sz="1600" dirty="0" err="1"/>
              <a:t>hai</a:t>
            </a:r>
            <a:r>
              <a:rPr lang="pt-BR" sz="1600" dirty="0"/>
              <a:t> anos para a pesca da </a:t>
            </a:r>
            <a:r>
              <a:rPr lang="pt-BR" sz="1600" dirty="0" err="1"/>
              <a:t>sardiña</a:t>
            </a:r>
            <a:r>
              <a:rPr lang="pt-BR" sz="1600" dirty="0"/>
              <a:t> destinada á conserva. </a:t>
            </a:r>
            <a:r>
              <a:rPr lang="pt-BR" sz="1600" dirty="0" err="1"/>
              <a:t>Gañábase</a:t>
            </a:r>
            <a:r>
              <a:rPr lang="pt-BR" sz="1600" dirty="0"/>
              <a:t> á </a:t>
            </a:r>
            <a:r>
              <a:rPr lang="pt-BR" sz="1600" dirty="0" err="1"/>
              <a:t>man</a:t>
            </a:r>
            <a:r>
              <a:rPr lang="pt-BR" sz="1600" dirty="0"/>
              <a:t> desde terra e </a:t>
            </a:r>
            <a:r>
              <a:rPr lang="pt-BR" sz="1600" dirty="0" err="1"/>
              <a:t>en</a:t>
            </a:r>
            <a:r>
              <a:rPr lang="pt-BR" sz="1600" dirty="0"/>
              <a:t> </a:t>
            </a:r>
            <a:r>
              <a:rPr lang="pt-BR" sz="1600" dirty="0" err="1"/>
              <a:t>moitos</a:t>
            </a:r>
            <a:r>
              <a:rPr lang="pt-BR" sz="1600" dirty="0"/>
              <a:t> casos coa </a:t>
            </a:r>
            <a:r>
              <a:rPr lang="pt-BR" sz="1600" dirty="0" err="1"/>
              <a:t>axuda</a:t>
            </a:r>
            <a:r>
              <a:rPr lang="pt-BR" sz="1600" dirty="0"/>
              <a:t> de bois.</a:t>
            </a:r>
            <a:endParaRPr lang="gl-ES" sz="1600" dirty="0"/>
          </a:p>
        </p:txBody>
      </p:sp>
    </p:spTree>
    <p:extLst>
      <p:ext uri="{BB962C8B-B14F-4D97-AF65-F5344CB8AC3E}">
        <p14:creationId xmlns:p14="http://schemas.microsoft.com/office/powerpoint/2010/main" val="3774184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BD936-BBE4-3364-F4AC-393F1D1A0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C202DAE-5AEB-CED7-E6BE-3F6BD8640B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71"/>
          <a:stretch>
            <a:fillRect/>
          </a:stretch>
        </p:blipFill>
        <p:spPr>
          <a:xfrm>
            <a:off x="246251" y="1428205"/>
            <a:ext cx="8651497" cy="500742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13B0409-A8B5-9899-3D51-3046981E1AC0}"/>
              </a:ext>
            </a:extLst>
          </p:cNvPr>
          <p:cNvSpPr txBox="1"/>
          <p:nvPr/>
        </p:nvSpPr>
        <p:spPr>
          <a:xfrm>
            <a:off x="343989" y="173354"/>
            <a:ext cx="629194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  <a:tabLst>
                <a:tab pos="2700655" algn="l"/>
              </a:tabLst>
            </a:pPr>
            <a:r>
              <a:rPr lang="pt-BR" sz="2400" b="1" dirty="0">
                <a:effectLst/>
              </a:rPr>
              <a:t>CHINCHORRO</a:t>
            </a:r>
            <a:endParaRPr lang="gl-ES" sz="2400" b="1" dirty="0">
              <a:effectLst/>
            </a:endParaRPr>
          </a:p>
          <a:p>
            <a:pPr>
              <a:buNone/>
              <a:tabLst>
                <a:tab pos="2700655" algn="l"/>
              </a:tabLst>
            </a:pPr>
            <a:r>
              <a:rPr lang="pt-BR" sz="1600" b="1" dirty="0" err="1">
                <a:effectLst/>
              </a:rPr>
              <a:t>Úsase</a:t>
            </a:r>
            <a:r>
              <a:rPr lang="pt-BR" sz="1600" b="1" dirty="0">
                <a:effectLst/>
              </a:rPr>
              <a:t> nas zonas limpas. </a:t>
            </a:r>
            <a:r>
              <a:rPr lang="pt-BR" sz="1600" b="1" dirty="0" err="1">
                <a:effectLst/>
              </a:rPr>
              <a:t>Lárgase</a:t>
            </a:r>
            <a:r>
              <a:rPr lang="pt-BR" sz="1600" b="1" dirty="0">
                <a:effectLst/>
              </a:rPr>
              <a:t> contra a </a:t>
            </a:r>
            <a:r>
              <a:rPr lang="pt-BR" sz="1600" b="1" dirty="0" err="1">
                <a:effectLst/>
              </a:rPr>
              <a:t>marea</a:t>
            </a:r>
            <a:r>
              <a:rPr lang="pt-BR" sz="1600" b="1" dirty="0">
                <a:effectLst/>
              </a:rPr>
              <a:t> para que infle o cope. </a:t>
            </a:r>
            <a:r>
              <a:rPr lang="pt-BR" sz="1600" b="1" dirty="0" err="1">
                <a:effectLst/>
              </a:rPr>
              <a:t>Gáñase</a:t>
            </a:r>
            <a:r>
              <a:rPr lang="pt-BR" sz="1600" b="1" dirty="0">
                <a:effectLst/>
              </a:rPr>
              <a:t> á </a:t>
            </a:r>
            <a:r>
              <a:rPr lang="pt-BR" sz="1600" b="1" dirty="0" err="1">
                <a:effectLst/>
              </a:rPr>
              <a:t>man</a:t>
            </a:r>
            <a:r>
              <a:rPr lang="pt-BR" sz="1600" b="1" dirty="0">
                <a:effectLst/>
              </a:rPr>
              <a:t> polo costado do barco ou desde </a:t>
            </a:r>
            <a:r>
              <a:rPr lang="pt-BR" sz="1600" b="1" dirty="0" err="1">
                <a:effectLst/>
              </a:rPr>
              <a:t>dúas</a:t>
            </a:r>
            <a:r>
              <a:rPr lang="pt-BR" sz="1600" b="1" dirty="0">
                <a:effectLst/>
              </a:rPr>
              <a:t> </a:t>
            </a:r>
            <a:r>
              <a:rPr lang="pt-BR" sz="1600" b="1" dirty="0" err="1">
                <a:effectLst/>
              </a:rPr>
              <a:t>embarcacións</a:t>
            </a:r>
            <a:r>
              <a:rPr lang="pt-BR" sz="1600" b="1" dirty="0">
                <a:effectLst/>
              </a:rPr>
              <a:t>. </a:t>
            </a:r>
            <a:r>
              <a:rPr lang="es-ES" sz="1600" b="1" dirty="0">
                <a:effectLst/>
              </a:rPr>
              <a:t>Captura fundamentalmente luras, chopos, </a:t>
            </a:r>
            <a:r>
              <a:rPr lang="es-ES" sz="1600" b="1" dirty="0" err="1">
                <a:effectLst/>
              </a:rPr>
              <a:t>xurelos</a:t>
            </a:r>
            <a:r>
              <a:rPr lang="es-ES" sz="1600" b="1" dirty="0">
                <a:effectLst/>
              </a:rPr>
              <a:t>, bolos...</a:t>
            </a:r>
          </a:p>
          <a:p>
            <a:pPr>
              <a:tabLst>
                <a:tab pos="2700655" algn="l"/>
              </a:tabLst>
            </a:pPr>
            <a:r>
              <a:rPr lang="pt-BR" sz="1600" dirty="0"/>
              <a:t>O</a:t>
            </a:r>
            <a:r>
              <a:rPr lang="pt-BR" sz="1600" b="1" dirty="0"/>
              <a:t> boliche </a:t>
            </a:r>
            <a:r>
              <a:rPr lang="pt-BR" sz="1600" dirty="0"/>
              <a:t>é </a:t>
            </a:r>
            <a:r>
              <a:rPr lang="pt-BR" sz="1600" dirty="0" err="1"/>
              <a:t>un</a:t>
            </a:r>
            <a:r>
              <a:rPr lang="pt-BR" sz="1600" dirty="0"/>
              <a:t> </a:t>
            </a:r>
            <a:r>
              <a:rPr lang="pt-BR" sz="1600" dirty="0" err="1"/>
              <a:t>aparello</a:t>
            </a:r>
            <a:r>
              <a:rPr lang="pt-BR" sz="1600" dirty="0"/>
              <a:t> </a:t>
            </a:r>
            <a:r>
              <a:rPr lang="pt-BR" sz="1600" dirty="0" err="1"/>
              <a:t>máis</a:t>
            </a:r>
            <a:r>
              <a:rPr lang="pt-BR" sz="1600" dirty="0"/>
              <a:t> curto e </a:t>
            </a:r>
            <a:r>
              <a:rPr lang="pt-BR" sz="1600" dirty="0" err="1"/>
              <a:t>máis</a:t>
            </a:r>
            <a:r>
              <a:rPr lang="pt-BR" sz="1600" dirty="0"/>
              <a:t> alto para </a:t>
            </a:r>
            <a:r>
              <a:rPr lang="pt-BR" sz="1600" dirty="0" err="1"/>
              <a:t>traballar</a:t>
            </a:r>
            <a:r>
              <a:rPr lang="pt-BR" sz="1600" dirty="0"/>
              <a:t> na pedra.</a:t>
            </a:r>
            <a:endParaRPr lang="gl-ES" sz="1600" dirty="0"/>
          </a:p>
          <a:p>
            <a:pPr>
              <a:buNone/>
              <a:tabLst>
                <a:tab pos="2700655" algn="l"/>
              </a:tabLst>
            </a:pPr>
            <a:endParaRPr lang="gl-ES" sz="2000" b="1" dirty="0">
              <a:effectLst/>
              <a:latin typeface="Zurich Win95B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6944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CFCEA-651D-F07B-147D-DC2AECAF3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C5C4C08-F87D-0434-B4BC-DE563E615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34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C3E6F-8334-2E1A-CBD0-7EDB27F82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D158BAD-2A17-BC04-D507-8743D90D6964}"/>
              </a:ext>
            </a:extLst>
          </p:cNvPr>
          <p:cNvSpPr txBox="1"/>
          <p:nvPr/>
        </p:nvSpPr>
        <p:spPr>
          <a:xfrm>
            <a:off x="322217" y="348343"/>
            <a:ext cx="853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Se </a:t>
            </a:r>
            <a:r>
              <a:rPr lang="es-ES" sz="2000" b="1" dirty="0" err="1"/>
              <a:t>facemos</a:t>
            </a:r>
            <a:r>
              <a:rPr lang="es-ES" sz="2000" b="1" dirty="0"/>
              <a:t> un repaso das artes e </a:t>
            </a:r>
            <a:r>
              <a:rPr lang="es-ES" sz="2000" b="1" dirty="0" err="1"/>
              <a:t>aparellos</a:t>
            </a:r>
            <a:r>
              <a:rPr lang="es-ES" sz="2000" b="1" dirty="0"/>
              <a:t> que permiten a captura e extracción de especies </a:t>
            </a:r>
            <a:r>
              <a:rPr lang="es-ES" sz="2000" b="1" dirty="0" err="1"/>
              <a:t>mariñas</a:t>
            </a:r>
            <a:r>
              <a:rPr lang="es-ES" sz="2000" b="1" dirty="0"/>
              <a:t> e a </a:t>
            </a:r>
            <a:r>
              <a:rPr lang="es-ES" sz="2000" b="1" dirty="0" err="1"/>
              <a:t>súa</a:t>
            </a:r>
            <a:r>
              <a:rPr lang="es-ES" sz="2000" b="1" dirty="0"/>
              <a:t> forma de </a:t>
            </a:r>
            <a:r>
              <a:rPr lang="es-ES" sz="2000" b="1" dirty="0" err="1"/>
              <a:t>traballar</a:t>
            </a:r>
            <a:r>
              <a:rPr lang="es-ES" sz="2000" b="1" dirty="0"/>
              <a:t> podemos comprobar o </a:t>
            </a:r>
            <a:r>
              <a:rPr lang="es-ES" sz="2000" b="1" dirty="0" err="1"/>
              <a:t>coñecemento</a:t>
            </a:r>
            <a:r>
              <a:rPr lang="es-ES" sz="2000" b="1" dirty="0"/>
              <a:t> do medio e das especies, e os </a:t>
            </a:r>
            <a:r>
              <a:rPr lang="es-ES" sz="2000" b="1" dirty="0" err="1"/>
              <a:t>coñecementos</a:t>
            </a:r>
            <a:r>
              <a:rPr lang="es-ES" sz="2000" b="1" dirty="0"/>
              <a:t> </a:t>
            </a:r>
            <a:r>
              <a:rPr lang="es-ES" sz="2000" b="1" dirty="0" err="1"/>
              <a:t>tecnolóxicos</a:t>
            </a:r>
            <a:r>
              <a:rPr lang="es-ES" sz="2000" b="1" dirty="0"/>
              <a:t> que son necesarios para poder </a:t>
            </a:r>
            <a:r>
              <a:rPr lang="es-ES" sz="2000" b="1" dirty="0" err="1"/>
              <a:t>usalos</a:t>
            </a:r>
            <a:r>
              <a:rPr lang="es-ES" sz="2000" b="1" dirty="0"/>
              <a:t> con </a:t>
            </a:r>
            <a:r>
              <a:rPr lang="es-ES" sz="2000" b="1" dirty="0" err="1"/>
              <a:t>aproveitamento</a:t>
            </a:r>
            <a:endParaRPr lang="gl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BBB436B-4B34-2B3E-4972-226537C4DE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1461" y="3694017"/>
            <a:ext cx="4035786" cy="302682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090D965-5B60-F9CE-7758-AF5B35E5CD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217" y="1915588"/>
            <a:ext cx="457200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349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D84B6-A718-F1FD-F190-49F2527DB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A1E49A8-7486-B665-AB12-99933D5D2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070" y="271462"/>
            <a:ext cx="6173451" cy="642542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00AE5A7-E6B2-4FBF-A08D-8588C57E2308}"/>
              </a:ext>
            </a:extLst>
          </p:cNvPr>
          <p:cNvSpPr txBox="1"/>
          <p:nvPr/>
        </p:nvSpPr>
        <p:spPr>
          <a:xfrm>
            <a:off x="261257" y="478971"/>
            <a:ext cx="23513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BOU DE VARA</a:t>
            </a:r>
            <a:r>
              <a:rPr lang="pt-BR" sz="2400" dirty="0"/>
              <a:t> OU </a:t>
            </a:r>
            <a:r>
              <a:rPr lang="pt-BR" sz="2400" b="1" dirty="0"/>
              <a:t>TRAMBOLÍN</a:t>
            </a:r>
            <a:endParaRPr lang="gl-ES" sz="2400" dirty="0"/>
          </a:p>
          <a:p>
            <a:r>
              <a:rPr lang="pt-BR" sz="1600" b="1" dirty="0"/>
              <a:t>É </a:t>
            </a:r>
            <a:r>
              <a:rPr lang="pt-BR" sz="1600" b="1" dirty="0" err="1"/>
              <a:t>un</a:t>
            </a:r>
            <a:r>
              <a:rPr lang="pt-BR" sz="1600" b="1" dirty="0"/>
              <a:t> </a:t>
            </a:r>
            <a:r>
              <a:rPr lang="pt-BR" sz="1600" b="1" dirty="0" err="1"/>
              <a:t>aparello</a:t>
            </a:r>
            <a:r>
              <a:rPr lang="pt-BR" sz="1600" b="1" dirty="0"/>
              <a:t> de pequenas </a:t>
            </a:r>
            <a:r>
              <a:rPr lang="pt-BR" sz="1600" b="1" dirty="0" err="1"/>
              <a:t>dimensións</a:t>
            </a:r>
            <a:r>
              <a:rPr lang="pt-BR" sz="1600" b="1" dirty="0"/>
              <a:t> que se </a:t>
            </a:r>
            <a:r>
              <a:rPr lang="pt-BR" sz="1600" b="1" dirty="0" err="1"/>
              <a:t>mantén</a:t>
            </a:r>
            <a:r>
              <a:rPr lang="pt-BR" sz="1600" b="1" dirty="0"/>
              <a:t> aberto mediante unha vara de ferro. </a:t>
            </a:r>
          </a:p>
          <a:p>
            <a:r>
              <a:rPr lang="pt-BR" sz="1600" b="1" dirty="0" err="1"/>
              <a:t>Úsase</a:t>
            </a:r>
            <a:r>
              <a:rPr lang="pt-BR" sz="1600" b="1" dirty="0"/>
              <a:t> no limpo arrastado por barcos a motor para </a:t>
            </a:r>
            <a:r>
              <a:rPr lang="pt-BR" sz="1600" b="1" dirty="0" err="1"/>
              <a:t>coller</a:t>
            </a:r>
            <a:r>
              <a:rPr lang="pt-BR" sz="1600" b="1" dirty="0"/>
              <a:t> vieiras, </a:t>
            </a:r>
            <a:r>
              <a:rPr lang="pt-BR" sz="1600" b="1" dirty="0" err="1"/>
              <a:t>volandeiras</a:t>
            </a:r>
            <a:r>
              <a:rPr lang="pt-BR" sz="1600" b="1" dirty="0"/>
              <a:t>, </a:t>
            </a:r>
            <a:r>
              <a:rPr lang="pt-BR" sz="1600" b="1" dirty="0" err="1"/>
              <a:t>chopos</a:t>
            </a:r>
            <a:r>
              <a:rPr lang="pt-BR" sz="1600" b="1" dirty="0"/>
              <a:t>, </a:t>
            </a:r>
            <a:r>
              <a:rPr lang="pt-BR" sz="1600" b="1" dirty="0" err="1"/>
              <a:t>nécoras</a:t>
            </a:r>
            <a:r>
              <a:rPr lang="pt-BR" sz="1600" b="1" dirty="0"/>
              <a:t> e outras </a:t>
            </a:r>
            <a:r>
              <a:rPr lang="pt-BR" sz="1600" b="1" dirty="0" err="1"/>
              <a:t>especies</a:t>
            </a:r>
            <a:r>
              <a:rPr lang="pt-BR" sz="1600" b="1" dirty="0"/>
              <a:t> de </a:t>
            </a:r>
            <a:r>
              <a:rPr lang="pt-BR" sz="1600" b="1" dirty="0" err="1"/>
              <a:t>fondo</a:t>
            </a:r>
            <a:r>
              <a:rPr lang="pt-BR" sz="1600" b="1" dirty="0"/>
              <a:t>.</a:t>
            </a:r>
            <a:endParaRPr lang="gl-ES" sz="1600" b="1" dirty="0"/>
          </a:p>
        </p:txBody>
      </p:sp>
    </p:spTree>
    <p:extLst>
      <p:ext uri="{BB962C8B-B14F-4D97-AF65-F5344CB8AC3E}">
        <p14:creationId xmlns:p14="http://schemas.microsoft.com/office/powerpoint/2010/main" val="228359796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125E6-ADCC-1C6E-C5BC-B84B0791C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BD8F355-B529-A9C4-C44B-EE383C4C73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676"/>
            <a:ext cx="9130300" cy="562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318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7726B-6D56-74E0-6987-3DCFEABAB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CA55FBC-5061-D156-DAF6-51E4B6B308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576"/>
          <a:stretch>
            <a:fillRect/>
          </a:stretch>
        </p:blipFill>
        <p:spPr>
          <a:xfrm>
            <a:off x="558109" y="4427073"/>
            <a:ext cx="8280319" cy="243092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6CC1D13-DB69-F557-EA87-10B918A8B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26" b="4135"/>
          <a:stretch>
            <a:fillRect/>
          </a:stretch>
        </p:blipFill>
        <p:spPr>
          <a:xfrm rot="5400000">
            <a:off x="5587990" y="179759"/>
            <a:ext cx="2177144" cy="448245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3089B19-4B9F-A606-06CA-DC3D771724A6}"/>
              </a:ext>
            </a:extLst>
          </p:cNvPr>
          <p:cNvSpPr txBox="1"/>
          <p:nvPr/>
        </p:nvSpPr>
        <p:spPr>
          <a:xfrm>
            <a:off x="287385" y="202564"/>
            <a:ext cx="39885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BACA</a:t>
            </a:r>
            <a:endParaRPr lang="gl-ES" sz="2400" b="1" dirty="0"/>
          </a:p>
          <a:p>
            <a:r>
              <a:rPr lang="pt-BR" sz="1600" b="1" dirty="0" err="1"/>
              <a:t>Trabállase</a:t>
            </a:r>
            <a:r>
              <a:rPr lang="pt-BR" sz="1600" b="1" dirty="0"/>
              <a:t> arrastando </a:t>
            </a:r>
            <a:r>
              <a:rPr lang="pt-BR" sz="1600" b="1" dirty="0" err="1"/>
              <a:t>pola</a:t>
            </a:r>
            <a:r>
              <a:rPr lang="pt-BR" sz="1600" b="1" dirty="0"/>
              <a:t> popa do barco durante </a:t>
            </a:r>
            <a:r>
              <a:rPr lang="pt-BR" sz="1600" b="1" dirty="0" err="1"/>
              <a:t>un</a:t>
            </a:r>
            <a:r>
              <a:rPr lang="pt-BR" sz="1600" b="1" dirty="0"/>
              <a:t> tempo </a:t>
            </a:r>
            <a:r>
              <a:rPr lang="pt-BR" sz="1600" b="1" dirty="0" err="1"/>
              <a:t>variable</a:t>
            </a:r>
            <a:r>
              <a:rPr lang="pt-BR" sz="1600" b="1" dirty="0"/>
              <a:t> (1,5 a 4 horas). O </a:t>
            </a:r>
            <a:r>
              <a:rPr lang="pt-BR" sz="1600" b="1" dirty="0" err="1"/>
              <a:t>aparello</a:t>
            </a:r>
            <a:r>
              <a:rPr lang="pt-BR" sz="1600" b="1" dirty="0"/>
              <a:t> </a:t>
            </a:r>
            <a:r>
              <a:rPr lang="pt-BR" sz="1600" b="1" dirty="0" err="1"/>
              <a:t>mantense</a:t>
            </a:r>
            <a:r>
              <a:rPr lang="pt-BR" sz="1600" b="1" dirty="0"/>
              <a:t> aberto </a:t>
            </a:r>
            <a:r>
              <a:rPr lang="pt-BR" sz="1600" b="1" dirty="0" err="1"/>
              <a:t>grazas</a:t>
            </a:r>
            <a:r>
              <a:rPr lang="pt-BR" sz="1600" b="1" dirty="0"/>
              <a:t> a unhas portas amarradas </a:t>
            </a:r>
            <a:r>
              <a:rPr lang="pt-BR" sz="1600" b="1" dirty="0" err="1"/>
              <a:t>en</a:t>
            </a:r>
            <a:r>
              <a:rPr lang="pt-BR" sz="1600" b="1" dirty="0"/>
              <a:t> </a:t>
            </a:r>
            <a:r>
              <a:rPr lang="pt-BR" sz="1600" b="1" dirty="0" err="1"/>
              <a:t>ángulo</a:t>
            </a:r>
            <a:r>
              <a:rPr lang="pt-BR" sz="1600" b="1" dirty="0"/>
              <a:t> ao </a:t>
            </a:r>
            <a:r>
              <a:rPr lang="pt-BR" sz="1600" b="1" dirty="0" err="1"/>
              <a:t>calamento</a:t>
            </a:r>
            <a:r>
              <a:rPr lang="pt-BR" sz="1600" b="1" dirty="0"/>
              <a:t>. Ao rematar o lance </a:t>
            </a:r>
            <a:r>
              <a:rPr lang="pt-BR" sz="1600" b="1" dirty="0" err="1"/>
              <a:t>ízase</a:t>
            </a:r>
            <a:r>
              <a:rPr lang="pt-BR" sz="1600" b="1" dirty="0"/>
              <a:t> a bordo, </a:t>
            </a:r>
            <a:r>
              <a:rPr lang="pt-BR" sz="1600" b="1" dirty="0" err="1"/>
              <a:t>ábrese</a:t>
            </a:r>
            <a:r>
              <a:rPr lang="pt-BR" sz="1600" b="1" dirty="0"/>
              <a:t> o cope </a:t>
            </a:r>
            <a:r>
              <a:rPr lang="pt-BR" sz="1600" b="1" dirty="0" err="1"/>
              <a:t>pola</a:t>
            </a:r>
            <a:r>
              <a:rPr lang="pt-BR" sz="1600" b="1" dirty="0"/>
              <a:t> xareta e </a:t>
            </a:r>
            <a:r>
              <a:rPr lang="pt-BR" sz="1600" b="1" dirty="0" err="1"/>
              <a:t>escóllese</a:t>
            </a:r>
            <a:r>
              <a:rPr lang="pt-BR" sz="1600" b="1" dirty="0"/>
              <a:t> o peixe. Captura </a:t>
            </a:r>
            <a:r>
              <a:rPr lang="pt-BR" sz="1600" b="1" dirty="0" err="1"/>
              <a:t>especies</a:t>
            </a:r>
            <a:r>
              <a:rPr lang="pt-BR" sz="1600" b="1" dirty="0"/>
              <a:t> de </a:t>
            </a:r>
            <a:r>
              <a:rPr lang="pt-BR" sz="1600" b="1" dirty="0" err="1"/>
              <a:t>fondo</a:t>
            </a:r>
            <a:r>
              <a:rPr lang="pt-BR" sz="1600" b="1" dirty="0"/>
              <a:t>: pescada, </a:t>
            </a:r>
            <a:r>
              <a:rPr lang="pt-BR" sz="1600" b="1" dirty="0" err="1"/>
              <a:t>lirio</a:t>
            </a:r>
            <a:r>
              <a:rPr lang="pt-BR" sz="1600" b="1" dirty="0"/>
              <a:t>, linguado, </a:t>
            </a:r>
            <a:r>
              <a:rPr lang="pt-BR" sz="1600" b="1" dirty="0" err="1"/>
              <a:t>chopo</a:t>
            </a:r>
            <a:r>
              <a:rPr lang="pt-BR" sz="1600" b="1" dirty="0"/>
              <a:t>, </a:t>
            </a:r>
            <a:r>
              <a:rPr lang="pt-BR" sz="1600" b="1" dirty="0" err="1"/>
              <a:t>cigala</a:t>
            </a:r>
            <a:r>
              <a:rPr lang="pt-BR" sz="1600" b="1" dirty="0"/>
              <a:t>... </a:t>
            </a:r>
            <a:r>
              <a:rPr lang="pt-BR" sz="1600" b="1" dirty="0" err="1"/>
              <a:t>Traballa</a:t>
            </a:r>
            <a:r>
              <a:rPr lang="pt-BR" sz="1600" b="1" dirty="0"/>
              <a:t> </a:t>
            </a:r>
            <a:r>
              <a:rPr lang="pt-BR" sz="1600" b="1" dirty="0" err="1"/>
              <a:t>en</a:t>
            </a:r>
            <a:r>
              <a:rPr lang="pt-BR" sz="1600" b="1" dirty="0"/>
              <a:t> zonas </a:t>
            </a:r>
            <a:r>
              <a:rPr lang="pt-BR" sz="1600" b="1" dirty="0" err="1"/>
              <a:t>fondas</a:t>
            </a:r>
            <a:r>
              <a:rPr lang="pt-BR" sz="1600" b="1" dirty="0"/>
              <a:t> fora das </a:t>
            </a:r>
            <a:r>
              <a:rPr lang="pt-BR" sz="1600" b="1" dirty="0" err="1"/>
              <a:t>rías</a:t>
            </a:r>
            <a:r>
              <a:rPr lang="pt-BR" sz="1600" b="1" dirty="0"/>
              <a:t>.</a:t>
            </a:r>
            <a:endParaRPr lang="gl-ES" sz="1600" b="1" dirty="0"/>
          </a:p>
          <a:p>
            <a:r>
              <a:rPr lang="pt-BR" sz="1600" dirty="0"/>
              <a:t>A </a:t>
            </a:r>
            <a:r>
              <a:rPr lang="pt-BR" sz="1600" b="1" dirty="0" err="1"/>
              <a:t>baquita</a:t>
            </a:r>
            <a:r>
              <a:rPr lang="pt-BR" sz="1600" dirty="0"/>
              <a:t> é de menores </a:t>
            </a:r>
            <a:r>
              <a:rPr lang="pt-BR" sz="1600" dirty="0" err="1"/>
              <a:t>dimensións</a:t>
            </a:r>
            <a:r>
              <a:rPr lang="pt-BR" sz="1600" dirty="0"/>
              <a:t> e foi utilizada durante </a:t>
            </a:r>
            <a:r>
              <a:rPr lang="pt-BR" sz="1600" dirty="0" err="1"/>
              <a:t>un</a:t>
            </a:r>
            <a:r>
              <a:rPr lang="pt-BR" sz="1600" dirty="0"/>
              <a:t> tempo no interior das </a:t>
            </a:r>
            <a:r>
              <a:rPr lang="pt-BR" sz="1600" dirty="0" err="1"/>
              <a:t>rías</a:t>
            </a:r>
            <a:r>
              <a:rPr lang="pt-BR" sz="1600" dirty="0"/>
              <a:t>.</a:t>
            </a:r>
            <a:endParaRPr lang="es-ES" sz="1600" dirty="0"/>
          </a:p>
          <a:p>
            <a:r>
              <a:rPr lang="es-ES" sz="1600" dirty="0"/>
              <a:t>O</a:t>
            </a:r>
            <a:r>
              <a:rPr lang="es-ES" sz="1600" b="1" dirty="0"/>
              <a:t> bou</a:t>
            </a:r>
            <a:r>
              <a:rPr lang="es-ES" sz="1600" dirty="0"/>
              <a:t> é un </a:t>
            </a:r>
            <a:r>
              <a:rPr lang="es-ES" sz="1600" dirty="0" err="1"/>
              <a:t>aparello</a:t>
            </a:r>
            <a:r>
              <a:rPr lang="es-ES" sz="1600" dirty="0"/>
              <a:t> </a:t>
            </a:r>
            <a:r>
              <a:rPr lang="es-ES" sz="1600" dirty="0" err="1"/>
              <a:t>semellante</a:t>
            </a:r>
            <a:r>
              <a:rPr lang="es-ES" sz="1600" dirty="0"/>
              <a:t>, de </a:t>
            </a:r>
            <a:r>
              <a:rPr lang="es-ES" sz="1600" dirty="0" err="1"/>
              <a:t>maiores</a:t>
            </a:r>
            <a:r>
              <a:rPr lang="es-ES" sz="1600" dirty="0"/>
              <a:t> </a:t>
            </a:r>
            <a:r>
              <a:rPr lang="es-ES" sz="1600" dirty="0" err="1"/>
              <a:t>dimensións</a:t>
            </a:r>
            <a:r>
              <a:rPr lang="es-ES" sz="1600" dirty="0"/>
              <a:t> que </a:t>
            </a:r>
            <a:r>
              <a:rPr lang="es-ES" sz="1600" dirty="0" err="1"/>
              <a:t>traballa</a:t>
            </a:r>
            <a:r>
              <a:rPr lang="es-ES" sz="1600" dirty="0"/>
              <a:t> sen portas. Pode </a:t>
            </a:r>
            <a:r>
              <a:rPr lang="es-ES" sz="1600" dirty="0" err="1"/>
              <a:t>traballar</a:t>
            </a:r>
            <a:r>
              <a:rPr lang="es-ES" sz="1600" dirty="0"/>
              <a:t> un barco so </a:t>
            </a:r>
            <a:r>
              <a:rPr lang="es-ES" sz="1600" dirty="0" err="1"/>
              <a:t>ou</a:t>
            </a:r>
            <a:r>
              <a:rPr lang="es-ES" sz="1600" dirty="0"/>
              <a:t> ser </a:t>
            </a:r>
            <a:r>
              <a:rPr lang="es-ES" sz="1600" dirty="0" err="1"/>
              <a:t>arrastado</a:t>
            </a:r>
            <a:r>
              <a:rPr lang="es-ES" sz="1600" dirty="0"/>
              <a:t> por </a:t>
            </a:r>
            <a:r>
              <a:rPr lang="es-ES" sz="1600" dirty="0" err="1"/>
              <a:t>dous</a:t>
            </a:r>
            <a:r>
              <a:rPr lang="es-ES" sz="1600" dirty="0"/>
              <a:t> </a:t>
            </a:r>
            <a:r>
              <a:rPr lang="es-ES" sz="1600" dirty="0" err="1"/>
              <a:t>traballando</a:t>
            </a:r>
            <a:r>
              <a:rPr lang="es-ES" sz="1600" dirty="0"/>
              <a:t> </a:t>
            </a:r>
            <a:r>
              <a:rPr lang="es-ES" sz="1600" b="1" dirty="0"/>
              <a:t>á</a:t>
            </a:r>
            <a:r>
              <a:rPr lang="es-ES" sz="1600" dirty="0"/>
              <a:t> </a:t>
            </a:r>
            <a:r>
              <a:rPr lang="es-ES" sz="1600" b="1" dirty="0"/>
              <a:t>parella</a:t>
            </a:r>
            <a:r>
              <a:rPr lang="es-ES" sz="1600" dirty="0"/>
              <a:t>.</a:t>
            </a:r>
            <a:endParaRPr lang="gl-ES" sz="1600" dirty="0"/>
          </a:p>
        </p:txBody>
      </p:sp>
    </p:spTree>
    <p:extLst>
      <p:ext uri="{BB962C8B-B14F-4D97-AF65-F5344CB8AC3E}">
        <p14:creationId xmlns:p14="http://schemas.microsoft.com/office/powerpoint/2010/main" val="411039886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3471C-A91A-04F9-7AB0-AE4AE785F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FD3CCEF-604E-CD89-49F8-43C0F0DD76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41576"/>
            <a:ext cx="4572000" cy="297484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CC15E28-8BC2-6CA9-E663-3AFCC93A20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694" y="26127"/>
            <a:ext cx="4452470" cy="663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2920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9A27AE8-2C58-35E6-D1CB-B097B499F8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382" y="740229"/>
            <a:ext cx="5236690" cy="186932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E7BDDD6-617B-663B-5E66-0A063D61F6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798" y="2792432"/>
            <a:ext cx="5834403" cy="393627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9DC85A5-68E6-DA4D-3D04-59C29A42217D}"/>
              </a:ext>
            </a:extLst>
          </p:cNvPr>
          <p:cNvSpPr txBox="1"/>
          <p:nvPr/>
        </p:nvSpPr>
        <p:spPr>
          <a:xfrm>
            <a:off x="330926" y="487680"/>
            <a:ext cx="3701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RASTO DO CAMARÓN</a:t>
            </a:r>
            <a:endParaRPr lang="gl-ES" sz="2400" dirty="0"/>
          </a:p>
          <a:p>
            <a:r>
              <a:rPr lang="pt-BR" sz="1600" b="1" dirty="0"/>
              <a:t>A </a:t>
            </a:r>
            <a:r>
              <a:rPr lang="pt-BR" sz="1600" b="1" dirty="0" err="1"/>
              <a:t>súa</a:t>
            </a:r>
            <a:r>
              <a:rPr lang="pt-BR" sz="1600" b="1" dirty="0"/>
              <a:t> estrutura é </a:t>
            </a:r>
            <a:r>
              <a:rPr lang="pt-BR" sz="1600" b="1" dirty="0" err="1"/>
              <a:t>semellante</a:t>
            </a:r>
            <a:r>
              <a:rPr lang="pt-BR" sz="1600" b="1" dirty="0"/>
              <a:t> aos rastos, de maiores </a:t>
            </a:r>
            <a:r>
              <a:rPr lang="pt-BR" sz="1600" b="1" dirty="0" err="1"/>
              <a:t>dimensións</a:t>
            </a:r>
            <a:r>
              <a:rPr lang="pt-BR" sz="1600" b="1" dirty="0"/>
              <a:t> e </a:t>
            </a:r>
            <a:r>
              <a:rPr lang="pt-BR" sz="1600" b="1" dirty="0" err="1"/>
              <a:t>sen</a:t>
            </a:r>
            <a:r>
              <a:rPr lang="pt-BR" sz="1600" b="1" dirty="0"/>
              <a:t> dentes. </a:t>
            </a:r>
            <a:r>
              <a:rPr lang="es-ES" sz="1600" b="1" dirty="0" err="1"/>
              <a:t>Arrástase</a:t>
            </a:r>
            <a:r>
              <a:rPr lang="es-ES" sz="1600" b="1" dirty="0"/>
              <a:t> con </a:t>
            </a:r>
            <a:r>
              <a:rPr lang="es-ES" sz="1600" b="1" dirty="0" err="1"/>
              <a:t>embarcacións</a:t>
            </a:r>
            <a:r>
              <a:rPr lang="es-ES" sz="1600" b="1" dirty="0"/>
              <a:t> </a:t>
            </a:r>
            <a:r>
              <a:rPr lang="es-ES" sz="1600" b="1" dirty="0" err="1"/>
              <a:t>pouco</a:t>
            </a:r>
            <a:r>
              <a:rPr lang="es-ES" sz="1600" b="1" dirty="0"/>
              <a:t> potentes </a:t>
            </a:r>
            <a:r>
              <a:rPr lang="es-ES" sz="1600" b="1" dirty="0" err="1"/>
              <a:t>ou</a:t>
            </a:r>
            <a:r>
              <a:rPr lang="es-ES" sz="1600" b="1" dirty="0"/>
              <a:t> a </a:t>
            </a:r>
            <a:r>
              <a:rPr lang="es-ES" sz="1600" b="1" dirty="0" err="1"/>
              <a:t>pé</a:t>
            </a:r>
            <a:r>
              <a:rPr lang="es-ES" sz="1600" b="1" dirty="0"/>
              <a:t>. </a:t>
            </a:r>
          </a:p>
          <a:p>
            <a:r>
              <a:rPr lang="es-ES" sz="1600" b="1" dirty="0" err="1"/>
              <a:t>Úsase</a:t>
            </a:r>
            <a:r>
              <a:rPr lang="es-ES" sz="1600" b="1" dirty="0"/>
              <a:t> para pescar </a:t>
            </a:r>
            <a:r>
              <a:rPr lang="es-ES" sz="1600" b="1" dirty="0" err="1"/>
              <a:t>camaróns</a:t>
            </a:r>
            <a:r>
              <a:rPr lang="es-ES" sz="1600" b="1" dirty="0"/>
              <a:t> en zonas de </a:t>
            </a:r>
            <a:r>
              <a:rPr lang="es-ES" sz="1600" b="1" dirty="0" err="1"/>
              <a:t>pouca</a:t>
            </a:r>
            <a:r>
              <a:rPr lang="es-ES" sz="1600" b="1" dirty="0"/>
              <a:t> </a:t>
            </a:r>
            <a:r>
              <a:rPr lang="es-ES" sz="1600" b="1" dirty="0" err="1"/>
              <a:t>fondura</a:t>
            </a:r>
            <a:r>
              <a:rPr lang="es-ES" sz="1600" b="1" dirty="0"/>
              <a:t>.</a:t>
            </a:r>
            <a:endParaRPr lang="gl-ES" sz="1600" b="1" dirty="0"/>
          </a:p>
        </p:txBody>
      </p:sp>
    </p:spTree>
    <p:extLst>
      <p:ext uri="{BB962C8B-B14F-4D97-AF65-F5344CB8AC3E}">
        <p14:creationId xmlns:p14="http://schemas.microsoft.com/office/powerpoint/2010/main" val="335634479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CA7C0-8189-9F29-76A5-33CE3E0C0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532C354-F60A-73F9-62A8-58AEBA98A8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514" y="367720"/>
            <a:ext cx="3622765" cy="27641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9B8EBCB-ED8A-EA55-1AA0-D1F493CE77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262" y="3293493"/>
            <a:ext cx="4911968" cy="347640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AA7A497-D4E8-4FD6-DDED-62CC579A935C}"/>
              </a:ext>
            </a:extLst>
          </p:cNvPr>
          <p:cNvSpPr txBox="1"/>
          <p:nvPr/>
        </p:nvSpPr>
        <p:spPr>
          <a:xfrm>
            <a:off x="278673" y="437198"/>
            <a:ext cx="413657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ARTE BRAVA</a:t>
            </a:r>
            <a:endParaRPr lang="gl-ES" sz="2400" dirty="0"/>
          </a:p>
          <a:p>
            <a:r>
              <a:rPr lang="pt-BR" sz="1600" b="1" dirty="0" err="1"/>
              <a:t>Traballase</a:t>
            </a:r>
            <a:r>
              <a:rPr lang="pt-BR" sz="1600" b="1" dirty="0"/>
              <a:t> a pé, </a:t>
            </a:r>
            <a:r>
              <a:rPr lang="pt-BR" sz="1600" b="1" dirty="0" err="1"/>
              <a:t>en</a:t>
            </a:r>
            <a:r>
              <a:rPr lang="pt-BR" sz="1600" b="1" dirty="0"/>
              <a:t> zonas de pouca </a:t>
            </a:r>
            <a:r>
              <a:rPr lang="pt-BR" sz="1600" b="1" dirty="0" err="1"/>
              <a:t>fondura</a:t>
            </a:r>
            <a:r>
              <a:rPr lang="pt-BR" sz="1600" b="1" dirty="0"/>
              <a:t>. </a:t>
            </a:r>
            <a:r>
              <a:rPr lang="pt-BR" sz="1600" b="1" dirty="0" err="1"/>
              <a:t>Cóllese</a:t>
            </a:r>
            <a:r>
              <a:rPr lang="pt-BR" sz="1600" b="1" dirty="0"/>
              <a:t> polos </a:t>
            </a:r>
            <a:r>
              <a:rPr lang="pt-BR" sz="1600" b="1" dirty="0" err="1"/>
              <a:t>mangos</a:t>
            </a:r>
            <a:r>
              <a:rPr lang="pt-BR" sz="1600" b="1" dirty="0"/>
              <a:t> e </a:t>
            </a:r>
            <a:r>
              <a:rPr lang="pt-BR" sz="1600" b="1" dirty="0" err="1"/>
              <a:t>vaise</a:t>
            </a:r>
            <a:r>
              <a:rPr lang="pt-BR" sz="1600" b="1" dirty="0"/>
              <a:t> arrastando polo </a:t>
            </a:r>
            <a:r>
              <a:rPr lang="pt-BR" sz="1600" b="1" dirty="0" err="1"/>
              <a:t>fondo</a:t>
            </a:r>
            <a:r>
              <a:rPr lang="pt-BR" sz="1600" b="1" dirty="0"/>
              <a:t>. Os paus </a:t>
            </a:r>
            <a:r>
              <a:rPr lang="pt-BR" sz="1600" b="1" dirty="0" err="1"/>
              <a:t>úsanse</a:t>
            </a:r>
            <a:r>
              <a:rPr lang="pt-BR" sz="1600" b="1" dirty="0"/>
              <a:t> para </a:t>
            </a:r>
            <a:r>
              <a:rPr lang="pt-BR" sz="1600" b="1" dirty="0" err="1"/>
              <a:t>facer</a:t>
            </a:r>
            <a:r>
              <a:rPr lang="pt-BR" sz="1600" b="1" dirty="0"/>
              <a:t> </a:t>
            </a:r>
            <a:r>
              <a:rPr lang="pt-BR" sz="1600" b="1" dirty="0" err="1"/>
              <a:t>saír</a:t>
            </a:r>
            <a:r>
              <a:rPr lang="pt-BR" sz="1600" b="1" dirty="0"/>
              <a:t> os peixes dos seus </a:t>
            </a:r>
            <a:r>
              <a:rPr lang="pt-BR" sz="1600" b="1" dirty="0" err="1"/>
              <a:t>agochos</a:t>
            </a:r>
            <a:r>
              <a:rPr lang="pt-BR" sz="1600" b="1" dirty="0"/>
              <a:t> e para </a:t>
            </a:r>
            <a:r>
              <a:rPr lang="pt-BR" sz="1600" b="1" dirty="0" err="1"/>
              <a:t>cortarlles</a:t>
            </a:r>
            <a:r>
              <a:rPr lang="pt-BR" sz="1600" b="1" dirty="0"/>
              <a:t> a </a:t>
            </a:r>
            <a:r>
              <a:rPr lang="pt-BR" sz="1600" b="1" dirty="0" err="1"/>
              <a:t>fuxida</a:t>
            </a:r>
            <a:r>
              <a:rPr lang="pt-BR" sz="1600" b="1" dirty="0"/>
              <a:t>. </a:t>
            </a:r>
            <a:r>
              <a:rPr lang="pt-BR" sz="1600" b="1" dirty="0" err="1"/>
              <a:t>Cando</a:t>
            </a:r>
            <a:r>
              <a:rPr lang="pt-BR" sz="1600" b="1" dirty="0"/>
              <a:t> se </a:t>
            </a:r>
            <a:r>
              <a:rPr lang="pt-BR" sz="1600" b="1" dirty="0" err="1"/>
              <a:t>ten</a:t>
            </a:r>
            <a:r>
              <a:rPr lang="pt-BR" sz="1600" b="1" dirty="0"/>
              <a:t> </a:t>
            </a:r>
            <a:r>
              <a:rPr lang="pt-BR" sz="1600" b="1" dirty="0" err="1"/>
              <a:t>collido</a:t>
            </a:r>
            <a:r>
              <a:rPr lang="pt-BR" sz="1600" b="1" dirty="0"/>
              <a:t> dentro o peixe ou o marisco </a:t>
            </a:r>
            <a:r>
              <a:rPr lang="pt-BR" sz="1600" b="1" dirty="0" err="1"/>
              <a:t>xúntanse</a:t>
            </a:r>
            <a:r>
              <a:rPr lang="pt-BR" sz="1600" b="1" dirty="0"/>
              <a:t> os paus e </a:t>
            </a:r>
            <a:r>
              <a:rPr lang="pt-BR" sz="1600" b="1" dirty="0" err="1"/>
              <a:t>levántase</a:t>
            </a:r>
            <a:r>
              <a:rPr lang="pt-BR" sz="1600" b="1" dirty="0"/>
              <a:t> a rede para </a:t>
            </a:r>
            <a:r>
              <a:rPr lang="pt-BR" sz="1600" b="1" dirty="0" err="1"/>
              <a:t>sacalo</a:t>
            </a:r>
            <a:r>
              <a:rPr lang="pt-BR" sz="1600" b="1" dirty="0"/>
              <a:t>. </a:t>
            </a:r>
            <a:r>
              <a:rPr lang="es-ES" sz="1600" b="1" dirty="0" err="1"/>
              <a:t>Úsase</a:t>
            </a:r>
            <a:r>
              <a:rPr lang="es-ES" sz="1600" b="1" dirty="0"/>
              <a:t> para pescar </a:t>
            </a:r>
            <a:r>
              <a:rPr lang="es-ES" sz="1600" b="1" dirty="0" err="1"/>
              <a:t>camaróns</a:t>
            </a:r>
            <a:r>
              <a:rPr lang="es-ES" sz="1600" b="1" dirty="0"/>
              <a:t>, </a:t>
            </a:r>
            <a:r>
              <a:rPr lang="es-ES" sz="1600" b="1" dirty="0" err="1"/>
              <a:t>anguías</a:t>
            </a:r>
            <a:r>
              <a:rPr lang="es-ES" sz="1600" b="1" dirty="0"/>
              <a:t> e </a:t>
            </a:r>
            <a:r>
              <a:rPr lang="es-ES" sz="1600" b="1" dirty="0" err="1"/>
              <a:t>outros</a:t>
            </a:r>
            <a:r>
              <a:rPr lang="es-ES" sz="1600" b="1" dirty="0"/>
              <a:t> </a:t>
            </a:r>
            <a:r>
              <a:rPr lang="es-ES" sz="1600" b="1" dirty="0" err="1"/>
              <a:t>peixes</a:t>
            </a:r>
            <a:r>
              <a:rPr lang="es-ES" sz="1600" b="1" dirty="0"/>
              <a:t> </a:t>
            </a:r>
            <a:r>
              <a:rPr lang="es-ES" sz="1600" b="1" dirty="0" err="1"/>
              <a:t>pequenos</a:t>
            </a:r>
            <a:r>
              <a:rPr lang="es-ES" sz="1600" b="1" dirty="0"/>
              <a:t>.</a:t>
            </a:r>
            <a:endParaRPr lang="gl-ES" sz="1600" b="1" dirty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9818585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956DA-2533-9144-9E53-5AB052B6D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56513D6-306C-125D-0A69-A94AE90C15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846" y="282130"/>
            <a:ext cx="6296297" cy="626251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9F174B0-6F87-7D7C-9CF4-2760C32CD177}"/>
              </a:ext>
            </a:extLst>
          </p:cNvPr>
          <p:cNvSpPr txBox="1"/>
          <p:nvPr/>
        </p:nvSpPr>
        <p:spPr>
          <a:xfrm>
            <a:off x="422365" y="400616"/>
            <a:ext cx="4219304" cy="28007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TRUEL</a:t>
            </a:r>
            <a:endParaRPr lang="gl-ES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s-ES" sz="1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Basicamente</a:t>
            </a:r>
            <a:r>
              <a:rPr lang="es-ES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é un aro </a:t>
            </a:r>
            <a:r>
              <a:rPr lang="es-ES" sz="1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cun</a:t>
            </a:r>
            <a:r>
              <a:rPr lang="es-ES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cope de rede </a:t>
            </a:r>
            <a:r>
              <a:rPr lang="es-E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s-ES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un mango de </a:t>
            </a:r>
            <a:r>
              <a:rPr lang="es-ES" sz="1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lonxitude</a:t>
            </a:r>
            <a:r>
              <a:rPr lang="es-ES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variable.</a:t>
            </a:r>
          </a:p>
          <a:p>
            <a:pPr>
              <a:buNone/>
            </a:pPr>
            <a:r>
              <a:rPr lang="es-ES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Presenta </a:t>
            </a:r>
            <a:r>
              <a:rPr lang="es-ES" sz="1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moitas</a:t>
            </a:r>
            <a:r>
              <a:rPr lang="es-ES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variantes en formas e tamaños. Pódese usar para pescar </a:t>
            </a:r>
            <a:r>
              <a:rPr lang="es-ES" sz="1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lang="es-ES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como elemento auxiliar. </a:t>
            </a:r>
          </a:p>
          <a:p>
            <a:pPr>
              <a:buNone/>
            </a:pPr>
            <a:r>
              <a:rPr lang="es-ES" sz="1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Trabállase</a:t>
            </a:r>
            <a:r>
              <a:rPr lang="es-ES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sz="1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pé</a:t>
            </a:r>
            <a:r>
              <a:rPr lang="es-ES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lang="es-ES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desde </a:t>
            </a:r>
            <a:r>
              <a:rPr lang="es-ES" sz="1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unha</a:t>
            </a:r>
            <a:r>
              <a:rPr lang="es-ES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embarcación. </a:t>
            </a:r>
            <a:r>
              <a:rPr lang="es-ES" sz="1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Úsase</a:t>
            </a:r>
            <a:r>
              <a:rPr lang="es-ES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fundamentalmente para pescar </a:t>
            </a:r>
            <a:r>
              <a:rPr lang="es-ES" sz="1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camaróns</a:t>
            </a:r>
            <a:r>
              <a:rPr lang="es-ES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gl-ES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8261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D1A3300-D943-9A7E-7753-98F1F2A9A8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2" y="0"/>
            <a:ext cx="9087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9840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583D9-F884-F122-A78F-E8AE61714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3BC99D-F74F-06BD-D30F-61B419E31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403"/>
          <a:stretch>
            <a:fillRect/>
          </a:stretch>
        </p:blipFill>
        <p:spPr>
          <a:xfrm>
            <a:off x="3698356" y="790753"/>
            <a:ext cx="4812710" cy="534008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DDEA069-FDA3-E36F-F895-F416635ADB26}"/>
              </a:ext>
            </a:extLst>
          </p:cNvPr>
          <p:cNvSpPr txBox="1"/>
          <p:nvPr/>
        </p:nvSpPr>
        <p:spPr>
          <a:xfrm>
            <a:off x="1" y="126164"/>
            <a:ext cx="914399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Arial Black" panose="020B0A04020102020204" pitchFamily="34" charset="0"/>
              </a:rPr>
              <a:t>APARELLOS COMPLEMENTARIOS</a:t>
            </a:r>
            <a:endParaRPr lang="gl-ES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CA67763-9A45-79D3-5B6F-3FBEED78314F}"/>
              </a:ext>
            </a:extLst>
          </p:cNvPr>
          <p:cNvSpPr txBox="1"/>
          <p:nvPr/>
        </p:nvSpPr>
        <p:spPr>
          <a:xfrm>
            <a:off x="566056" y="879566"/>
            <a:ext cx="245581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SALABARDO</a:t>
            </a:r>
            <a:endParaRPr lang="gl-ES" sz="2400" dirty="0"/>
          </a:p>
          <a:p>
            <a:r>
              <a:rPr lang="es-ES" sz="1600" b="1" dirty="0"/>
              <a:t>É un marco metálico </a:t>
            </a:r>
            <a:r>
              <a:rPr lang="es-ES" sz="1600" b="1" dirty="0" err="1"/>
              <a:t>cun</a:t>
            </a:r>
            <a:r>
              <a:rPr lang="es-ES" sz="1600" b="1" dirty="0"/>
              <a:t> saco de rede que se usa para </a:t>
            </a:r>
            <a:r>
              <a:rPr lang="es-ES" sz="1600" b="1" dirty="0" err="1"/>
              <a:t>recoller</a:t>
            </a:r>
            <a:r>
              <a:rPr lang="es-ES" sz="1600" b="1" dirty="0"/>
              <a:t>, lavar </a:t>
            </a:r>
            <a:r>
              <a:rPr lang="es-ES" sz="1600" b="1" dirty="0" err="1"/>
              <a:t>ou</a:t>
            </a:r>
            <a:r>
              <a:rPr lang="es-ES" sz="1600" b="1" dirty="0"/>
              <a:t> almacenar as capturas.</a:t>
            </a:r>
          </a:p>
          <a:p>
            <a:r>
              <a:rPr lang="es-ES" sz="1600" b="1" dirty="0"/>
              <a:t>Para </a:t>
            </a:r>
            <a:r>
              <a:rPr lang="es-ES" sz="1600" b="1" dirty="0" err="1"/>
              <a:t>traballar</a:t>
            </a:r>
            <a:r>
              <a:rPr lang="es-ES" sz="1600" b="1" dirty="0"/>
              <a:t> </a:t>
            </a:r>
            <a:r>
              <a:rPr lang="es-ES" sz="1600" b="1" dirty="0" err="1"/>
              <a:t>na</a:t>
            </a:r>
            <a:r>
              <a:rPr lang="es-ES" sz="1600" b="1" dirty="0"/>
              <a:t> </a:t>
            </a:r>
            <a:r>
              <a:rPr lang="es-ES" sz="1600" b="1" dirty="0" err="1"/>
              <a:t>auga</a:t>
            </a:r>
            <a:r>
              <a:rPr lang="es-ES" sz="1600" b="1" dirty="0"/>
              <a:t> o marco </a:t>
            </a:r>
            <a:r>
              <a:rPr lang="es-ES" sz="1600" b="1" dirty="0" err="1"/>
              <a:t>substitúese</a:t>
            </a:r>
            <a:r>
              <a:rPr lang="es-ES" sz="1600" b="1" dirty="0"/>
              <a:t> por un </a:t>
            </a:r>
            <a:r>
              <a:rPr lang="es-ES" sz="1600" b="1" dirty="0" err="1"/>
              <a:t>pneumatico</a:t>
            </a:r>
            <a:r>
              <a:rPr lang="es-ES" sz="1600" b="1" dirty="0"/>
              <a:t> que o mantén a </a:t>
            </a:r>
            <a:r>
              <a:rPr lang="es-ES" sz="1600" b="1" dirty="0" err="1"/>
              <a:t>aboiando</a:t>
            </a:r>
            <a:r>
              <a:rPr lang="es-ES" sz="1600" b="1" dirty="0"/>
              <a:t> </a:t>
            </a:r>
            <a:r>
              <a:rPr lang="es-ES" sz="1600" b="1" dirty="0" err="1"/>
              <a:t>na</a:t>
            </a:r>
            <a:r>
              <a:rPr lang="es-ES" sz="1600" b="1" dirty="0"/>
              <a:t> </a:t>
            </a:r>
            <a:r>
              <a:rPr lang="es-ES" sz="1600" b="1" dirty="0" err="1"/>
              <a:t>auga</a:t>
            </a:r>
            <a:r>
              <a:rPr lang="es-ES" sz="1600" b="1" dirty="0"/>
              <a:t>.</a:t>
            </a:r>
            <a:endParaRPr lang="gl-ES" sz="1600" b="1" dirty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69452184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11A0ABA-7B54-041E-A16B-75CAAF662D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426" y="359613"/>
            <a:ext cx="2677584" cy="241127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0719150-6E64-4A00-0F8E-AE1CA4AF532E}"/>
              </a:ext>
            </a:extLst>
          </p:cNvPr>
          <p:cNvSpPr txBox="1"/>
          <p:nvPr/>
        </p:nvSpPr>
        <p:spPr>
          <a:xfrm>
            <a:off x="238807" y="226424"/>
            <a:ext cx="42584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ESPELLO, MIRAFONDOS</a:t>
            </a:r>
            <a:endParaRPr lang="gl-ES" dirty="0"/>
          </a:p>
          <a:p>
            <a:r>
              <a:rPr lang="pt-BR" sz="1600" b="1" dirty="0"/>
              <a:t>É unha caixa tronco-piramidal coas bases abertas. </a:t>
            </a:r>
            <a:r>
              <a:rPr lang="pt-BR" sz="1600" b="1" dirty="0" err="1"/>
              <a:t>Nunha</a:t>
            </a:r>
            <a:r>
              <a:rPr lang="pt-BR" sz="1600" b="1" dirty="0"/>
              <a:t> das bases, normalmente a </a:t>
            </a:r>
            <a:r>
              <a:rPr lang="pt-BR" sz="1600" b="1" dirty="0" err="1"/>
              <a:t>máis</a:t>
            </a:r>
            <a:r>
              <a:rPr lang="pt-BR" sz="1600" b="1" dirty="0"/>
              <a:t> grande leva </a:t>
            </a:r>
            <a:r>
              <a:rPr lang="pt-BR" sz="1600" b="1" dirty="0" err="1"/>
              <a:t>un</a:t>
            </a:r>
            <a:r>
              <a:rPr lang="pt-BR" sz="1600" b="1" dirty="0"/>
              <a:t> vidro que permite ver os </a:t>
            </a:r>
            <a:r>
              <a:rPr lang="pt-BR" sz="1600" b="1" dirty="0" err="1"/>
              <a:t>fondos</a:t>
            </a:r>
            <a:r>
              <a:rPr lang="pt-BR" sz="1600" b="1" dirty="0"/>
              <a:t> </a:t>
            </a:r>
            <a:r>
              <a:rPr lang="pt-BR" sz="1600" b="1" dirty="0" err="1"/>
              <a:t>con</a:t>
            </a:r>
            <a:r>
              <a:rPr lang="pt-BR" sz="1600" b="1" dirty="0"/>
              <a:t> claridade.</a:t>
            </a:r>
            <a:endParaRPr lang="gl-ES" sz="1600" b="1" dirty="0"/>
          </a:p>
          <a:p>
            <a:r>
              <a:rPr lang="pt-BR" sz="1600" b="1" dirty="0"/>
              <a:t>Elimina a </a:t>
            </a:r>
            <a:r>
              <a:rPr lang="pt-BR" sz="1600" b="1" dirty="0" err="1"/>
              <a:t>reflexión</a:t>
            </a:r>
            <a:r>
              <a:rPr lang="pt-BR" sz="1600" b="1" dirty="0"/>
              <a:t> da </a:t>
            </a:r>
            <a:r>
              <a:rPr lang="pt-BR" sz="1600" b="1" dirty="0" err="1"/>
              <a:t>superficie</a:t>
            </a:r>
            <a:r>
              <a:rPr lang="pt-BR" sz="1600" b="1" dirty="0"/>
              <a:t> da auga e a </a:t>
            </a:r>
            <a:r>
              <a:rPr lang="pt-BR" sz="1600" b="1" dirty="0" err="1"/>
              <a:t>deformación</a:t>
            </a:r>
            <a:r>
              <a:rPr lang="pt-BR" sz="1600" b="1" dirty="0"/>
              <a:t> das </a:t>
            </a:r>
            <a:r>
              <a:rPr lang="pt-BR" sz="1600" b="1" dirty="0" err="1"/>
              <a:t>imaxes</a:t>
            </a:r>
            <a:r>
              <a:rPr lang="pt-BR" sz="1600" b="1" dirty="0"/>
              <a:t> que </a:t>
            </a:r>
            <a:r>
              <a:rPr lang="pt-BR" sz="1600" b="1" dirty="0" err="1"/>
              <a:t>produce</a:t>
            </a:r>
            <a:r>
              <a:rPr lang="pt-BR" sz="1600" b="1" dirty="0"/>
              <a:t> o </a:t>
            </a:r>
            <a:r>
              <a:rPr lang="pt-BR" sz="1600" b="1" dirty="0" err="1"/>
              <a:t>movemento</a:t>
            </a:r>
            <a:r>
              <a:rPr lang="pt-BR" sz="1600" b="1" dirty="0"/>
              <a:t>. </a:t>
            </a:r>
          </a:p>
          <a:p>
            <a:r>
              <a:rPr lang="pt-BR" sz="1600" b="1" dirty="0" err="1"/>
              <a:t>Úsase</a:t>
            </a:r>
            <a:r>
              <a:rPr lang="pt-BR" sz="1600" b="1" dirty="0"/>
              <a:t> como complemento </a:t>
            </a:r>
            <a:r>
              <a:rPr lang="pt-BR" sz="1600" b="1" dirty="0" err="1"/>
              <a:t>cando</a:t>
            </a:r>
            <a:r>
              <a:rPr lang="pt-BR" sz="1600" b="1" dirty="0"/>
              <a:t> se pesca </a:t>
            </a:r>
            <a:r>
              <a:rPr lang="pt-BR" sz="1600" b="1" dirty="0" err="1"/>
              <a:t>con</a:t>
            </a:r>
            <a:r>
              <a:rPr lang="pt-BR" sz="1600" b="1" dirty="0"/>
              <a:t> </a:t>
            </a:r>
            <a:r>
              <a:rPr lang="pt-BR" sz="1600" b="1" dirty="0" err="1"/>
              <a:t>francada</a:t>
            </a:r>
            <a:r>
              <a:rPr lang="pt-BR" sz="1600" b="1" dirty="0"/>
              <a:t>, fisga...</a:t>
            </a:r>
            <a:endParaRPr lang="gl-ES" sz="16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46ECC19-E19B-B585-2E64-47518B56DF70}"/>
              </a:ext>
            </a:extLst>
          </p:cNvPr>
          <p:cNvSpPr txBox="1"/>
          <p:nvPr/>
        </p:nvSpPr>
        <p:spPr>
          <a:xfrm>
            <a:off x="322217" y="3041259"/>
            <a:ext cx="23600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FACHO</a:t>
            </a:r>
            <a:endParaRPr lang="gl-ES" sz="2400" dirty="0"/>
          </a:p>
          <a:p>
            <a:r>
              <a:rPr lang="pt-BR" sz="1600" b="1" dirty="0"/>
              <a:t>É unha </a:t>
            </a:r>
            <a:r>
              <a:rPr lang="pt-BR" sz="1600" b="1" dirty="0" err="1"/>
              <a:t>lámpada</a:t>
            </a:r>
            <a:r>
              <a:rPr lang="pt-BR" sz="1600" b="1" dirty="0"/>
              <a:t> de carburo. </a:t>
            </a:r>
            <a:endParaRPr lang="gl-ES" sz="1600" b="1" dirty="0"/>
          </a:p>
          <a:p>
            <a:r>
              <a:rPr lang="es-ES" sz="1600" b="1" dirty="0"/>
              <a:t>O carburo de calcio, </a:t>
            </a:r>
            <a:r>
              <a:rPr lang="es-ES" sz="1600" b="1" dirty="0" err="1"/>
              <a:t>ao</a:t>
            </a:r>
            <a:r>
              <a:rPr lang="es-ES" sz="1600" b="1" dirty="0"/>
              <a:t> mesturarse con </a:t>
            </a:r>
            <a:r>
              <a:rPr lang="es-ES" sz="1600" b="1" dirty="0" err="1"/>
              <a:t>auga</a:t>
            </a:r>
            <a:r>
              <a:rPr lang="es-ES" sz="1600" b="1" dirty="0"/>
              <a:t>  reacciona e desprende un gas (acetileno) que se utiliza como combustible para producir luz.</a:t>
            </a:r>
            <a:endParaRPr lang="gl-ES" sz="1600" b="1" dirty="0"/>
          </a:p>
          <a:p>
            <a:r>
              <a:rPr lang="pt-BR" sz="1600" b="1" dirty="0" err="1"/>
              <a:t>Úsase</a:t>
            </a:r>
            <a:r>
              <a:rPr lang="pt-BR" sz="1600" b="1" dirty="0"/>
              <a:t> ocasionalmente para iluminar os </a:t>
            </a:r>
            <a:r>
              <a:rPr lang="pt-BR" sz="1600" b="1" dirty="0" err="1"/>
              <a:t>fondos</a:t>
            </a:r>
            <a:r>
              <a:rPr lang="pt-BR" sz="1600" b="1" dirty="0"/>
              <a:t> </a:t>
            </a:r>
            <a:r>
              <a:rPr lang="pt-BR" sz="1600" b="1" dirty="0" err="1"/>
              <a:t>pola</a:t>
            </a:r>
            <a:r>
              <a:rPr lang="pt-BR" sz="1600" b="1" dirty="0"/>
              <a:t> noite. </a:t>
            </a:r>
            <a:endParaRPr lang="gl-ES" sz="16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0FF818E-A471-26B3-C19A-450AA7B2B7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732" y="4087109"/>
            <a:ext cx="1888885" cy="241127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3E75A2E-6130-0E21-0047-427D119A1A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704" y="3249219"/>
            <a:ext cx="2673096" cy="32491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5008180-ED29-AD5A-6F38-BF0F42B0C6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8297" y="3745164"/>
            <a:ext cx="1559895" cy="267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75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D311B-6EBD-F827-8ABD-C744E8A70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CB211C0-33A8-CC15-B5F7-09E0FB91AD0A}"/>
              </a:ext>
            </a:extLst>
          </p:cNvPr>
          <p:cNvSpPr txBox="1"/>
          <p:nvPr/>
        </p:nvSpPr>
        <p:spPr>
          <a:xfrm>
            <a:off x="322216" y="348343"/>
            <a:ext cx="40320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O éxito dos </a:t>
            </a:r>
            <a:r>
              <a:rPr lang="es-ES" sz="2000" b="1" dirty="0" err="1"/>
              <a:t>aparellos</a:t>
            </a:r>
            <a:r>
              <a:rPr lang="es-ES" sz="2000" b="1" dirty="0"/>
              <a:t> depende: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000" b="1" dirty="0"/>
              <a:t>Do </a:t>
            </a:r>
            <a:r>
              <a:rPr lang="es-ES" sz="2000" b="1" dirty="0" err="1"/>
              <a:t>coñecemento</a:t>
            </a:r>
            <a:r>
              <a:rPr lang="es-ES" sz="2000" b="1" dirty="0"/>
              <a:t> que se teña das especies a capturar: as </a:t>
            </a:r>
            <a:r>
              <a:rPr lang="es-ES" sz="2000" b="1" dirty="0" err="1"/>
              <a:t>súas</a:t>
            </a:r>
            <a:r>
              <a:rPr lang="es-ES" sz="2000" b="1" dirty="0"/>
              <a:t> características, hábitats e </a:t>
            </a:r>
            <a:r>
              <a:rPr lang="es-ES" sz="2000" b="1" dirty="0" err="1"/>
              <a:t>costumes</a:t>
            </a:r>
            <a:r>
              <a:rPr lang="es-ES" sz="2000" b="1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000" b="1" dirty="0"/>
              <a:t>Do </a:t>
            </a:r>
            <a:r>
              <a:rPr lang="es-ES" sz="2000" b="1" dirty="0" err="1"/>
              <a:t>rendemento</a:t>
            </a:r>
            <a:r>
              <a:rPr lang="es-ES" sz="2000" b="1" dirty="0"/>
              <a:t> mecánico: a </a:t>
            </a:r>
            <a:r>
              <a:rPr lang="es-ES" sz="2000" b="1" dirty="0" err="1"/>
              <a:t>simplicidade</a:t>
            </a:r>
            <a:r>
              <a:rPr lang="es-ES" sz="2000" b="1" dirty="0"/>
              <a:t>, a estructura e a forma de </a:t>
            </a:r>
            <a:r>
              <a:rPr lang="es-ES" sz="2000" b="1" dirty="0" err="1"/>
              <a:t>facer</a:t>
            </a:r>
            <a:r>
              <a:rPr lang="es-ES" sz="2000" b="1" dirty="0"/>
              <a:t> o </a:t>
            </a:r>
            <a:r>
              <a:rPr lang="es-ES" sz="2000" b="1" dirty="0" err="1"/>
              <a:t>traballo</a:t>
            </a:r>
            <a:r>
              <a:rPr lang="es-ES" sz="2000" b="1" dirty="0"/>
              <a:t> </a:t>
            </a:r>
            <a:r>
              <a:rPr lang="es-ES" sz="2000" b="1" dirty="0" err="1"/>
              <a:t>máis</a:t>
            </a:r>
            <a:r>
              <a:rPr lang="es-ES" sz="2000" b="1" dirty="0"/>
              <a:t> </a:t>
            </a:r>
            <a:r>
              <a:rPr lang="es-ES" sz="2000" b="1" dirty="0" err="1"/>
              <a:t>doado</a:t>
            </a:r>
            <a:r>
              <a:rPr lang="es-ES" sz="2000" b="1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000" b="1" dirty="0"/>
              <a:t>Do </a:t>
            </a:r>
            <a:r>
              <a:rPr lang="es-ES" sz="2000" b="1" dirty="0" err="1"/>
              <a:t>rendemento</a:t>
            </a:r>
            <a:r>
              <a:rPr lang="es-ES" sz="2000" b="1" dirty="0"/>
              <a:t> económico</a:t>
            </a:r>
            <a:endParaRPr lang="gl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4355740-4C2F-EC0D-0C85-B93B316AE3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220" y="3557085"/>
            <a:ext cx="4614985" cy="263361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29A7D0F-0ADC-FD7F-135A-0C0FB3B069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22645"/>
            <a:ext cx="4476205" cy="335715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5D06D56-5E82-615B-A467-126D9E043C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754" y="3502299"/>
            <a:ext cx="4226800" cy="31701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CA975BE-1435-ED1F-9992-0ABBD30F72C4}"/>
              </a:ext>
            </a:extLst>
          </p:cNvPr>
          <p:cNvSpPr txBox="1"/>
          <p:nvPr/>
        </p:nvSpPr>
        <p:spPr>
          <a:xfrm>
            <a:off x="6249158" y="6190703"/>
            <a:ext cx="244175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/>
              <a:t>VARIANTES DE NASAS</a:t>
            </a:r>
          </a:p>
          <a:p>
            <a:r>
              <a:rPr lang="es-ES" sz="1200" b="1" dirty="0"/>
              <a:t>Museo do mar e da Salga (O Grove)</a:t>
            </a:r>
            <a:endParaRPr lang="gl-ES" sz="1200" b="1" dirty="0"/>
          </a:p>
        </p:txBody>
      </p:sp>
    </p:spTree>
    <p:extLst>
      <p:ext uri="{BB962C8B-B14F-4D97-AF65-F5344CB8AC3E}">
        <p14:creationId xmlns:p14="http://schemas.microsoft.com/office/powerpoint/2010/main" val="70817502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59DD337-41F1-5E8B-C3C9-320499188A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875" y="3405244"/>
            <a:ext cx="3246768" cy="313313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32DE31C-D102-5D9C-91AC-3411B6EBC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8594" y="3429000"/>
            <a:ext cx="2719918" cy="310937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1A935F7-5A8E-4538-C794-35DC841F43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236" y="1271451"/>
            <a:ext cx="2237523" cy="403157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0CB524B-83CC-78CE-6EC1-7AD91C510A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8594" y="407254"/>
            <a:ext cx="2719919" cy="274711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F105DF1-4C45-CA02-22F3-737713D867C5}"/>
              </a:ext>
            </a:extLst>
          </p:cNvPr>
          <p:cNvSpPr txBox="1"/>
          <p:nvPr/>
        </p:nvSpPr>
        <p:spPr>
          <a:xfrm>
            <a:off x="423875" y="441539"/>
            <a:ext cx="3246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POUTADA</a:t>
            </a:r>
          </a:p>
          <a:p>
            <a:r>
              <a:rPr lang="pt-BR" sz="1600" b="1" dirty="0" err="1"/>
              <a:t>Aparello</a:t>
            </a:r>
            <a:r>
              <a:rPr lang="pt-BR" sz="1600" b="1" dirty="0"/>
              <a:t> tradicional formado por unha estrutura de madeira que </a:t>
            </a:r>
            <a:r>
              <a:rPr lang="pt-BR" sz="1600" b="1" dirty="0" err="1"/>
              <a:t>sostén</a:t>
            </a:r>
            <a:r>
              <a:rPr lang="pt-BR" sz="1600" b="1" dirty="0"/>
              <a:t> unha pedra grande no </a:t>
            </a:r>
            <a:r>
              <a:rPr lang="pt-BR" sz="1600" b="1" dirty="0" err="1"/>
              <a:t>medio</a:t>
            </a:r>
            <a:r>
              <a:rPr lang="pt-BR" sz="1600" b="1" dirty="0"/>
              <a:t>.</a:t>
            </a:r>
          </a:p>
          <a:p>
            <a:r>
              <a:rPr lang="pt-BR" sz="1600" b="1" dirty="0" err="1"/>
              <a:t>Emprégase</a:t>
            </a:r>
            <a:r>
              <a:rPr lang="pt-BR" sz="1600" b="1" dirty="0"/>
              <a:t> para </a:t>
            </a:r>
            <a:r>
              <a:rPr lang="pt-BR" sz="1600" b="1" dirty="0" err="1"/>
              <a:t>fondear</a:t>
            </a:r>
            <a:r>
              <a:rPr lang="pt-BR" sz="1600" b="1" dirty="0"/>
              <a:t> pequenas </a:t>
            </a:r>
            <a:r>
              <a:rPr lang="pt-BR" sz="1600" b="1" dirty="0" err="1"/>
              <a:t>embarcacións</a:t>
            </a:r>
            <a:r>
              <a:rPr lang="pt-BR" sz="1600" b="1" dirty="0"/>
              <a:t> e </a:t>
            </a:r>
            <a:r>
              <a:rPr lang="pt-BR" sz="1600" b="1" dirty="0" err="1"/>
              <a:t>aparellos</a:t>
            </a:r>
            <a:r>
              <a:rPr lang="pt-BR" sz="1600" b="1" dirty="0"/>
              <a:t>.</a:t>
            </a:r>
            <a:endParaRPr lang="gl-ES" sz="1600" b="1" dirty="0"/>
          </a:p>
        </p:txBody>
      </p:sp>
    </p:spTree>
    <p:extLst>
      <p:ext uri="{BB962C8B-B14F-4D97-AF65-F5344CB8AC3E}">
        <p14:creationId xmlns:p14="http://schemas.microsoft.com/office/powerpoint/2010/main" val="20214614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2F4F4-7A94-217E-81B4-72484AA9F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9641FAA-1C08-9F7F-0468-70E1802E97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76" r="8438"/>
          <a:stretch>
            <a:fillRect/>
          </a:stretch>
        </p:blipFill>
        <p:spPr>
          <a:xfrm>
            <a:off x="78375" y="126094"/>
            <a:ext cx="2673533" cy="462132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80056AD-C1ED-4ABA-EAF2-8599B85C9C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0286" y="2488910"/>
            <a:ext cx="6313714" cy="386399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D152D07-BB2F-30FB-BABA-B02D2D1C3B17}"/>
              </a:ext>
            </a:extLst>
          </p:cNvPr>
          <p:cNvSpPr txBox="1"/>
          <p:nvPr/>
        </p:nvSpPr>
        <p:spPr>
          <a:xfrm>
            <a:off x="3126377" y="539060"/>
            <a:ext cx="5111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/>
              <a:t>Nas</a:t>
            </a:r>
            <a:r>
              <a:rPr lang="es-ES" sz="1600" b="1" dirty="0"/>
              <a:t> zonas de marisqueo a </a:t>
            </a:r>
            <a:r>
              <a:rPr lang="es-ES" sz="1600" b="1" dirty="0" err="1"/>
              <a:t>pé</a:t>
            </a:r>
            <a:r>
              <a:rPr lang="es-ES" sz="1600" b="1" dirty="0"/>
              <a:t>, para almacenar as capturas e </a:t>
            </a:r>
            <a:r>
              <a:rPr lang="es-ES" sz="1600" b="1" dirty="0" err="1"/>
              <a:t>transportalas</a:t>
            </a:r>
            <a:r>
              <a:rPr lang="es-ES" sz="1600" b="1" dirty="0"/>
              <a:t> pola </a:t>
            </a:r>
            <a:r>
              <a:rPr lang="es-ES" sz="1600" b="1" dirty="0" err="1"/>
              <a:t>auga</a:t>
            </a:r>
            <a:r>
              <a:rPr lang="es-ES" sz="1600" b="1" dirty="0"/>
              <a:t> </a:t>
            </a:r>
            <a:r>
              <a:rPr lang="es-ES" sz="1600" b="1" dirty="0" err="1"/>
              <a:t>empréganse</a:t>
            </a:r>
            <a:r>
              <a:rPr lang="es-ES" sz="1600" b="1" dirty="0"/>
              <a:t> elementos flotantes nos que se mete un recipiente.</a:t>
            </a:r>
            <a:endParaRPr lang="gl-ES" sz="1600" b="1" dirty="0"/>
          </a:p>
        </p:txBody>
      </p:sp>
    </p:spTree>
    <p:extLst>
      <p:ext uri="{BB962C8B-B14F-4D97-AF65-F5344CB8AC3E}">
        <p14:creationId xmlns:p14="http://schemas.microsoft.com/office/powerpoint/2010/main" val="156588731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6AD1D-6E83-6A5F-414E-4EBA192E3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E948E82-F4DE-2FBE-752C-726F5DC9D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3854"/>
            <a:ext cx="9129534" cy="478996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6F54BF4-74C2-34D7-84E8-93606E4F57C9}"/>
              </a:ext>
            </a:extLst>
          </p:cNvPr>
          <p:cNvSpPr txBox="1"/>
          <p:nvPr/>
        </p:nvSpPr>
        <p:spPr>
          <a:xfrm>
            <a:off x="383178" y="5643153"/>
            <a:ext cx="8325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Para transportar as capturas nos </a:t>
            </a:r>
            <a:r>
              <a:rPr lang="es-ES" sz="1600" b="1" dirty="0" err="1"/>
              <a:t>areais</a:t>
            </a:r>
            <a:r>
              <a:rPr lang="es-ES" sz="1600" b="1" dirty="0"/>
              <a:t> </a:t>
            </a:r>
            <a:r>
              <a:rPr lang="es-ES" sz="1600" b="1" dirty="0" err="1"/>
              <a:t>deseñáronse</a:t>
            </a:r>
            <a:r>
              <a:rPr lang="es-ES" sz="1600" b="1" dirty="0"/>
              <a:t> distintos tipos de carriños. </a:t>
            </a:r>
            <a:endParaRPr lang="gl-ES" sz="1600" b="1" dirty="0"/>
          </a:p>
        </p:txBody>
      </p:sp>
    </p:spTree>
    <p:extLst>
      <p:ext uri="{BB962C8B-B14F-4D97-AF65-F5344CB8AC3E}">
        <p14:creationId xmlns:p14="http://schemas.microsoft.com/office/powerpoint/2010/main" val="163499483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5D41895-2326-79EF-F649-7A971F976AE8}"/>
              </a:ext>
            </a:extLst>
          </p:cNvPr>
          <p:cNvSpPr txBox="1"/>
          <p:nvPr/>
        </p:nvSpPr>
        <p:spPr>
          <a:xfrm>
            <a:off x="182881" y="721940"/>
            <a:ext cx="4206239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/>
              <a:t>Parellamente</a:t>
            </a:r>
            <a:r>
              <a:rPr lang="es-ES" sz="1600" b="1" dirty="0"/>
              <a:t> </a:t>
            </a:r>
            <a:r>
              <a:rPr lang="es-ES" sz="1600" b="1" dirty="0" err="1"/>
              <a:t>ao</a:t>
            </a:r>
            <a:r>
              <a:rPr lang="es-ES" sz="1600" b="1" dirty="0"/>
              <a:t> </a:t>
            </a:r>
            <a:r>
              <a:rPr lang="es-ES" sz="1600" b="1" dirty="0" err="1"/>
              <a:t>desenvolvemento</a:t>
            </a:r>
            <a:r>
              <a:rPr lang="es-ES" sz="1600" b="1" dirty="0"/>
              <a:t> das actividades de pesca e marisqueo </a:t>
            </a:r>
            <a:r>
              <a:rPr lang="es-ES" sz="1600" b="1" dirty="0" err="1"/>
              <a:t>tamén</a:t>
            </a:r>
            <a:r>
              <a:rPr lang="es-ES" sz="1600" b="1" dirty="0"/>
              <a:t> </a:t>
            </a:r>
            <a:r>
              <a:rPr lang="es-ES" sz="1600" b="1" dirty="0" err="1"/>
              <a:t>foron</a:t>
            </a:r>
            <a:r>
              <a:rPr lang="es-ES" sz="1600" b="1" dirty="0"/>
              <a:t> </a:t>
            </a:r>
            <a:r>
              <a:rPr lang="es-ES" sz="1600" b="1" dirty="0" err="1"/>
              <a:t>xurdindo</a:t>
            </a:r>
            <a:r>
              <a:rPr lang="es-ES" sz="1600" b="1" dirty="0"/>
              <a:t> necesidades relacionadas cos mesmos como a construcción e reparación dos </a:t>
            </a:r>
            <a:r>
              <a:rPr lang="es-ES" sz="1600" b="1" dirty="0" err="1"/>
              <a:t>materiais</a:t>
            </a:r>
            <a:r>
              <a:rPr lang="es-ES" sz="1600" b="1" dirty="0"/>
              <a:t> </a:t>
            </a:r>
            <a:r>
              <a:rPr lang="es-ES" sz="1600" b="1" dirty="0" err="1"/>
              <a:t>empregados</a:t>
            </a:r>
            <a:r>
              <a:rPr lang="es-ES" sz="1600" b="1" dirty="0"/>
              <a:t>.</a:t>
            </a:r>
            <a:endParaRPr lang="gl-ES" sz="1600" b="1" dirty="0"/>
          </a:p>
          <a:p>
            <a:r>
              <a:rPr lang="es-ES" sz="1600" b="1" dirty="0"/>
              <a:t>Até </a:t>
            </a:r>
            <a:r>
              <a:rPr lang="es-ES" sz="1600" b="1" dirty="0" err="1"/>
              <a:t>hai</a:t>
            </a:r>
            <a:r>
              <a:rPr lang="es-ES" sz="1600" b="1" dirty="0"/>
              <a:t> </a:t>
            </a:r>
            <a:r>
              <a:rPr lang="es-ES" sz="1600" b="1" dirty="0" err="1"/>
              <a:t>poucos</a:t>
            </a:r>
            <a:r>
              <a:rPr lang="es-ES" sz="1600" b="1" dirty="0"/>
              <a:t> anos os </a:t>
            </a:r>
            <a:r>
              <a:rPr lang="es-ES" sz="1600" b="1" dirty="0" err="1"/>
              <a:t>aparellos</a:t>
            </a:r>
            <a:r>
              <a:rPr lang="es-ES" sz="1600" b="1" dirty="0"/>
              <a:t> eran de fabricación artesanal. Eran elaborados polos propios </a:t>
            </a:r>
            <a:r>
              <a:rPr lang="es-ES" sz="1600" b="1" dirty="0" err="1"/>
              <a:t>mariñeiros</a:t>
            </a:r>
            <a:r>
              <a:rPr lang="es-ES" sz="1600" b="1" dirty="0"/>
              <a:t>, polas </a:t>
            </a:r>
            <a:r>
              <a:rPr lang="es-ES" sz="1600" b="1" dirty="0" err="1"/>
              <a:t>redeiras</a:t>
            </a:r>
            <a:r>
              <a:rPr lang="es-ES" sz="1600" b="1" dirty="0"/>
              <a:t> e polos </a:t>
            </a:r>
            <a:r>
              <a:rPr lang="es-ES" sz="1600" b="1" dirty="0" err="1"/>
              <a:t>ferreiros</a:t>
            </a:r>
            <a:r>
              <a:rPr lang="es-ES" sz="1600" b="1" dirty="0"/>
              <a:t>, e </a:t>
            </a:r>
            <a:r>
              <a:rPr lang="es-ES" sz="1600" b="1" dirty="0" err="1"/>
              <a:t>na</a:t>
            </a:r>
            <a:r>
              <a:rPr lang="es-ES" sz="1600" b="1" dirty="0"/>
              <a:t> </a:t>
            </a:r>
            <a:r>
              <a:rPr lang="es-ES" sz="1600" b="1" dirty="0" err="1"/>
              <a:t>maioría</a:t>
            </a:r>
            <a:r>
              <a:rPr lang="es-ES" sz="1600" b="1" dirty="0"/>
              <a:t> dos casos eles mesmos se encargaban da </a:t>
            </a:r>
            <a:r>
              <a:rPr lang="es-ES" sz="1600" b="1" dirty="0" err="1"/>
              <a:t>súa</a:t>
            </a:r>
            <a:r>
              <a:rPr lang="es-ES" sz="1600" b="1" dirty="0"/>
              <a:t> reparación.</a:t>
            </a:r>
            <a:endParaRPr lang="gl-ES" sz="1600" b="1" dirty="0"/>
          </a:p>
          <a:p>
            <a:r>
              <a:rPr lang="es-ES" sz="1600" b="1" dirty="0" err="1"/>
              <a:t>Ao</a:t>
            </a:r>
            <a:r>
              <a:rPr lang="es-ES" sz="1600" b="1" dirty="0"/>
              <a:t> aumentar a </a:t>
            </a:r>
            <a:r>
              <a:rPr lang="es-ES" sz="1600" b="1" dirty="0" err="1"/>
              <a:t>diversidade</a:t>
            </a:r>
            <a:r>
              <a:rPr lang="es-ES" sz="1600" b="1" dirty="0"/>
              <a:t> de </a:t>
            </a:r>
            <a:r>
              <a:rPr lang="es-ES" sz="1600" b="1" dirty="0" err="1"/>
              <a:t>materiais</a:t>
            </a:r>
            <a:r>
              <a:rPr lang="es-ES" sz="1600" b="1" dirty="0"/>
              <a:t> e a </a:t>
            </a:r>
            <a:r>
              <a:rPr lang="es-ES" sz="1600" b="1" dirty="0" err="1"/>
              <a:t>complexidade</a:t>
            </a:r>
            <a:r>
              <a:rPr lang="es-ES" sz="1600" b="1" dirty="0"/>
              <a:t> dos mesmos, e sobre todo coa aparición de sistemas de pesca </a:t>
            </a:r>
            <a:r>
              <a:rPr lang="es-ES" sz="1600" b="1" dirty="0" err="1"/>
              <a:t>industriais</a:t>
            </a:r>
            <a:r>
              <a:rPr lang="es-ES" sz="1600" b="1" dirty="0"/>
              <a:t>, </a:t>
            </a:r>
            <a:r>
              <a:rPr lang="es-ES" sz="1600" b="1" dirty="0" err="1"/>
              <a:t>apareceron</a:t>
            </a:r>
            <a:r>
              <a:rPr lang="es-ES" sz="1600" b="1" dirty="0"/>
              <a:t> </a:t>
            </a:r>
            <a:r>
              <a:rPr lang="es-ES" sz="1600" b="1" dirty="0" err="1"/>
              <a:t>tamén</a:t>
            </a:r>
            <a:r>
              <a:rPr lang="es-ES" sz="1600" b="1" dirty="0"/>
              <a:t> </a:t>
            </a:r>
            <a:r>
              <a:rPr lang="es-ES" sz="1600" b="1" dirty="0" err="1"/>
              <a:t>oficos</a:t>
            </a:r>
            <a:r>
              <a:rPr lang="es-ES" sz="1600" b="1" dirty="0"/>
              <a:t> e </a:t>
            </a:r>
            <a:r>
              <a:rPr lang="es-ES" sz="1600" b="1" dirty="0" err="1"/>
              <a:t>instalacións</a:t>
            </a:r>
            <a:r>
              <a:rPr lang="es-ES" sz="1600" b="1" dirty="0"/>
              <a:t> especializadas.</a:t>
            </a:r>
            <a:endParaRPr lang="gl-ES" sz="1600" b="1" dirty="0"/>
          </a:p>
          <a:p>
            <a:r>
              <a:rPr lang="es-ES" sz="1600" b="1" dirty="0"/>
              <a:t>Actualmente, agás </a:t>
            </a:r>
            <a:r>
              <a:rPr lang="es-ES" sz="1600" b="1" dirty="0" err="1"/>
              <a:t>algúns</a:t>
            </a:r>
            <a:r>
              <a:rPr lang="es-ES" sz="1600" b="1" dirty="0"/>
              <a:t>, que os </a:t>
            </a:r>
            <a:r>
              <a:rPr lang="es-ES" sz="1600" b="1" dirty="0" err="1"/>
              <a:t>seguen</a:t>
            </a:r>
            <a:r>
              <a:rPr lang="es-ES" sz="1600" b="1" dirty="0"/>
              <a:t> a </a:t>
            </a:r>
            <a:r>
              <a:rPr lang="es-ES" sz="1600" b="1" dirty="0" err="1"/>
              <a:t>facer</a:t>
            </a:r>
            <a:r>
              <a:rPr lang="es-ES" sz="1600" b="1" dirty="0"/>
              <a:t> os propios </a:t>
            </a:r>
            <a:r>
              <a:rPr lang="es-ES" sz="1600" b="1" dirty="0" err="1"/>
              <a:t>mariñeiros</a:t>
            </a:r>
            <a:r>
              <a:rPr lang="es-ES" sz="1600" b="1" dirty="0"/>
              <a:t>, a </a:t>
            </a:r>
            <a:r>
              <a:rPr lang="es-ES" sz="1600" b="1" dirty="0" err="1"/>
              <a:t>maioría</a:t>
            </a:r>
            <a:r>
              <a:rPr lang="es-ES" sz="1600" b="1" dirty="0"/>
              <a:t> </a:t>
            </a:r>
            <a:r>
              <a:rPr lang="es-ES" sz="1600" b="1" dirty="0" err="1"/>
              <a:t>fanse</a:t>
            </a:r>
            <a:r>
              <a:rPr lang="es-ES" sz="1600" b="1" dirty="0"/>
              <a:t> en talleres especializados </a:t>
            </a:r>
            <a:r>
              <a:rPr lang="es-ES" sz="1600" b="1" dirty="0" err="1"/>
              <a:t>ou</a:t>
            </a:r>
            <a:r>
              <a:rPr lang="es-ES" sz="1600" b="1" dirty="0"/>
              <a:t> en fábricas. </a:t>
            </a:r>
            <a:endParaRPr lang="gl-ES" sz="1600" b="1" dirty="0"/>
          </a:p>
          <a:p>
            <a:r>
              <a:rPr lang="es-ES" sz="1600" b="1" dirty="0"/>
              <a:t> </a:t>
            </a:r>
            <a:endParaRPr lang="gl-ES" sz="1600" b="1" dirty="0"/>
          </a:p>
          <a:p>
            <a:endParaRPr lang="gl-ES" sz="14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45C7F03-9850-7646-7C83-F6758E1C15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653" y="721940"/>
            <a:ext cx="4392466" cy="523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4384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8F33B-1DAC-78DF-C37D-84561F1BC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B1219E8-87DE-9BC4-55FE-43C17C805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30" b="6869"/>
          <a:stretch>
            <a:fillRect/>
          </a:stretch>
        </p:blipFill>
        <p:spPr>
          <a:xfrm>
            <a:off x="5921831" y="661850"/>
            <a:ext cx="1971675" cy="245581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5F83EEA-2402-175E-A6F2-1ECA99989B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223" y="3256511"/>
            <a:ext cx="3910149" cy="339003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390B777-29DB-0ED5-1D27-EF2F167D1641}"/>
              </a:ext>
            </a:extLst>
          </p:cNvPr>
          <p:cNvSpPr txBox="1"/>
          <p:nvPr/>
        </p:nvSpPr>
        <p:spPr>
          <a:xfrm>
            <a:off x="1" y="126164"/>
            <a:ext cx="914399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Arial Black" panose="020B0A04020102020204" pitchFamily="34" charset="0"/>
              </a:rPr>
              <a:t>APARELLOS ARMAR E REPARAR REDES</a:t>
            </a:r>
            <a:endParaRPr lang="gl-ES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45994B8-E8C3-8995-741A-4147441F7C74}"/>
              </a:ext>
            </a:extLst>
          </p:cNvPr>
          <p:cNvSpPr txBox="1"/>
          <p:nvPr/>
        </p:nvSpPr>
        <p:spPr>
          <a:xfrm>
            <a:off x="235131" y="763488"/>
            <a:ext cx="54167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As </a:t>
            </a:r>
            <a:r>
              <a:rPr lang="es-ES" sz="1600" b="1" dirty="0" err="1"/>
              <a:t>redeiras</a:t>
            </a:r>
            <a:r>
              <a:rPr lang="es-ES" sz="1600" b="1" dirty="0"/>
              <a:t> </a:t>
            </a:r>
            <a:r>
              <a:rPr lang="es-ES" sz="1600" b="1" dirty="0" err="1"/>
              <a:t>au</a:t>
            </a:r>
            <a:r>
              <a:rPr lang="es-ES" sz="1600" b="1" dirty="0"/>
              <a:t> atadoras arman os </a:t>
            </a:r>
            <a:r>
              <a:rPr lang="es-ES" sz="1600" b="1" dirty="0" err="1"/>
              <a:t>aparellos</a:t>
            </a:r>
            <a:r>
              <a:rPr lang="es-ES" sz="1600" b="1" dirty="0"/>
              <a:t> (redes) con </a:t>
            </a:r>
            <a:r>
              <a:rPr lang="es-ES" sz="1600" b="1" dirty="0" err="1"/>
              <a:t>panos</a:t>
            </a:r>
            <a:r>
              <a:rPr lang="es-ES" sz="1600" b="1" dirty="0"/>
              <a:t> que se mercan </a:t>
            </a:r>
            <a:r>
              <a:rPr lang="es-ES" sz="1600" b="1" dirty="0" err="1"/>
              <a:t>feitos</a:t>
            </a:r>
            <a:r>
              <a:rPr lang="es-ES" sz="1600" b="1" dirty="0"/>
              <a:t>, e reparan os desgastes e as roturas.</a:t>
            </a:r>
            <a:endParaRPr lang="gl-ES" sz="1600" b="1" dirty="0"/>
          </a:p>
          <a:p>
            <a:r>
              <a:rPr lang="es-ES" sz="1600" b="1" dirty="0"/>
              <a:t>As </a:t>
            </a:r>
            <a:r>
              <a:rPr lang="es-ES" sz="1600" b="1" dirty="0" err="1"/>
              <a:t>agullas</a:t>
            </a:r>
            <a:r>
              <a:rPr lang="es-ES" sz="1600" b="1" dirty="0"/>
              <a:t> de atar eran de madeira dura e </a:t>
            </a:r>
            <a:r>
              <a:rPr lang="es-ES" sz="1600" b="1" dirty="0" err="1"/>
              <a:t>flexíbel</a:t>
            </a:r>
            <a:r>
              <a:rPr lang="es-ES" sz="1600" b="1" dirty="0"/>
              <a:t> (</a:t>
            </a:r>
            <a:r>
              <a:rPr lang="es-ES" sz="1600" b="1" dirty="0" err="1"/>
              <a:t>buxo</a:t>
            </a:r>
            <a:r>
              <a:rPr lang="es-ES" sz="1600" b="1" dirty="0"/>
              <a:t>, </a:t>
            </a:r>
            <a:r>
              <a:rPr lang="es-ES" sz="1600" b="1" dirty="0" err="1"/>
              <a:t>castiñeiro</a:t>
            </a:r>
            <a:r>
              <a:rPr lang="es-ES" sz="1600" b="1" dirty="0"/>
              <a:t>...) e </a:t>
            </a:r>
            <a:r>
              <a:rPr lang="es-ES" sz="1600" b="1" dirty="0" err="1"/>
              <a:t>agora</a:t>
            </a:r>
            <a:r>
              <a:rPr lang="es-ES" sz="1600" b="1" dirty="0"/>
              <a:t> son de plástico. </a:t>
            </a:r>
            <a:r>
              <a:rPr lang="es-ES" sz="1600" b="1" dirty="0" err="1"/>
              <a:t>Teñen</a:t>
            </a:r>
            <a:r>
              <a:rPr lang="es-ES" sz="1600" b="1" dirty="0"/>
              <a:t> diferentes tamaños segundo o tamaño das mallas:</a:t>
            </a:r>
            <a:endParaRPr lang="gl-ES" sz="1600" b="1" dirty="0"/>
          </a:p>
          <a:p>
            <a:r>
              <a:rPr lang="es-ES" sz="1600" b="1" dirty="0"/>
              <a:t>Para </a:t>
            </a:r>
            <a:r>
              <a:rPr lang="es-ES" sz="1600" b="1" dirty="0" err="1"/>
              <a:t>facer</a:t>
            </a:r>
            <a:r>
              <a:rPr lang="es-ES" sz="1600" b="1" dirty="0"/>
              <a:t> as mallas utilizan </a:t>
            </a:r>
            <a:r>
              <a:rPr lang="es-ES" sz="1600" b="1" dirty="0" err="1"/>
              <a:t>unhas</a:t>
            </a:r>
            <a:r>
              <a:rPr lang="es-ES" sz="1600" b="1" dirty="0"/>
              <a:t> formas, </a:t>
            </a:r>
            <a:r>
              <a:rPr lang="es-ES" sz="1600" b="1" dirty="0" err="1"/>
              <a:t>pezas</a:t>
            </a:r>
            <a:r>
              <a:rPr lang="es-ES" sz="1600" b="1" dirty="0"/>
              <a:t> de madeira </a:t>
            </a:r>
            <a:r>
              <a:rPr lang="es-ES" sz="1600" b="1" dirty="0" err="1"/>
              <a:t>ou</a:t>
            </a:r>
            <a:r>
              <a:rPr lang="es-ES" sz="1600" b="1" dirty="0"/>
              <a:t> plástico coa medida.</a:t>
            </a:r>
            <a:endParaRPr lang="gl-ES" sz="1600" b="1" dirty="0"/>
          </a:p>
          <a:p>
            <a:r>
              <a:rPr lang="es-ES" sz="1600" b="1" dirty="0"/>
              <a:t>A </a:t>
            </a:r>
            <a:r>
              <a:rPr lang="es-ES" sz="1600" b="1" dirty="0" err="1"/>
              <a:t>unidade</a:t>
            </a:r>
            <a:r>
              <a:rPr lang="es-ES" sz="1600" b="1" dirty="0"/>
              <a:t> de medida tradicional para os </a:t>
            </a:r>
            <a:r>
              <a:rPr lang="es-ES" sz="1600" b="1" dirty="0" err="1"/>
              <a:t>aparellos</a:t>
            </a:r>
            <a:r>
              <a:rPr lang="es-ES" sz="1600" b="1" dirty="0"/>
              <a:t> é a braza.</a:t>
            </a:r>
            <a:endParaRPr lang="gl-ES" sz="16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3D2D7C3-1183-0144-7BA3-DFF620E861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71" y="3117669"/>
            <a:ext cx="4182371" cy="35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7345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03524-7B67-FE18-E5A7-CF33F2D5B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A83068F-A3B8-8639-B539-BD5D160843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66" y="112123"/>
            <a:ext cx="4572000" cy="3429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A2525B2-4977-EB34-BB16-B9B3DC84FD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03"/>
          <a:stretch>
            <a:fillRect/>
          </a:stretch>
        </p:blipFill>
        <p:spPr>
          <a:xfrm>
            <a:off x="2525487" y="3761014"/>
            <a:ext cx="4796023" cy="298486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171BD3B-C80F-B2FA-8068-831DFA1A04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619"/>
          <a:stretch>
            <a:fillRect/>
          </a:stretch>
        </p:blipFill>
        <p:spPr>
          <a:xfrm>
            <a:off x="4833255" y="112124"/>
            <a:ext cx="4040779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5672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CA946-1AD3-0C50-56DF-F81827E4A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2668B3D-89EE-D0EE-BB7D-D7370E54C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2245" cy="679268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DF57D00-0558-C434-5C2F-5990B9E18C28}"/>
              </a:ext>
            </a:extLst>
          </p:cNvPr>
          <p:cNvSpPr txBox="1"/>
          <p:nvPr/>
        </p:nvSpPr>
        <p:spPr>
          <a:xfrm>
            <a:off x="5442858" y="6087292"/>
            <a:ext cx="363147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dirty="0"/>
              <a:t>Adela Leiro Lois, </a:t>
            </a:r>
            <a:r>
              <a:rPr lang="es-ES" sz="1400" dirty="0" err="1"/>
              <a:t>Mon</a:t>
            </a:r>
            <a:r>
              <a:rPr lang="es-ES" sz="1400" dirty="0"/>
              <a:t> </a:t>
            </a:r>
            <a:r>
              <a:rPr lang="es-ES" sz="1400" dirty="0" err="1"/>
              <a:t>Daporta</a:t>
            </a:r>
            <a:r>
              <a:rPr lang="es-ES" sz="1400" dirty="0"/>
              <a:t> Padín (3 2026)</a:t>
            </a:r>
            <a:endParaRPr lang="gl-ES" sz="1400" dirty="0"/>
          </a:p>
        </p:txBody>
      </p:sp>
    </p:spTree>
    <p:extLst>
      <p:ext uri="{BB962C8B-B14F-4D97-AF65-F5344CB8AC3E}">
        <p14:creationId xmlns:p14="http://schemas.microsoft.com/office/powerpoint/2010/main" val="41625849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4210</Words>
  <Application>Microsoft Office PowerPoint</Application>
  <PresentationFormat>Presentación en pantalla (4:3)</PresentationFormat>
  <Paragraphs>253</Paragraphs>
  <Slides>96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96</vt:i4>
      </vt:variant>
    </vt:vector>
  </HeadingPairs>
  <TitlesOfParts>
    <vt:vector size="104" baseType="lpstr">
      <vt:lpstr>Arial</vt:lpstr>
      <vt:lpstr>Arial Black</vt:lpstr>
      <vt:lpstr>Calibri</vt:lpstr>
      <vt:lpstr>Calibri Light</vt:lpstr>
      <vt:lpstr>Times New Roman</vt:lpstr>
      <vt:lpstr>Wingdings</vt:lpstr>
      <vt:lpstr>Zurich Win95BT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Adela Leiro Lois</dc:creator>
  <cp:lastModifiedBy>Adela Leiro Lois</cp:lastModifiedBy>
  <cp:revision>35</cp:revision>
  <dcterms:created xsi:type="dcterms:W3CDTF">2026-03-23T11:39:25Z</dcterms:created>
  <dcterms:modified xsi:type="dcterms:W3CDTF">2026-04-02T17:12:52Z</dcterms:modified>
</cp:coreProperties>
</file>